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notesMasterIdLst>
    <p:notesMasterId r:id="rId16"/>
  </p:notesMasterIdLst>
  <p:handoutMasterIdLst>
    <p:handoutMasterId r:id="rId17"/>
  </p:handoutMasterIdLst>
  <p:sldIdLst>
    <p:sldId id="277" r:id="rId5"/>
    <p:sldId id="294" r:id="rId6"/>
    <p:sldId id="291" r:id="rId7"/>
    <p:sldId id="295" r:id="rId8"/>
    <p:sldId id="280" r:id="rId9"/>
    <p:sldId id="292" r:id="rId10"/>
    <p:sldId id="293" r:id="rId11"/>
    <p:sldId id="276" r:id="rId12"/>
    <p:sldId id="281" r:id="rId13"/>
    <p:sldId id="296" r:id="rId14"/>
    <p:sldId id="278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4">
          <p15:clr>
            <a:srgbClr val="A4A3A4"/>
          </p15:clr>
        </p15:guide>
        <p15:guide id="2" orient="horz" pos="2898">
          <p15:clr>
            <a:srgbClr val="A4A3A4"/>
          </p15:clr>
        </p15:guide>
        <p15:guide id="3" orient="horz" pos="2412">
          <p15:clr>
            <a:srgbClr val="A4A3A4"/>
          </p15:clr>
        </p15:guide>
        <p15:guide id="4" orient="horz" pos="3196">
          <p15:clr>
            <a:srgbClr val="A4A3A4"/>
          </p15:clr>
        </p15:guide>
        <p15:guide id="5" orient="horz" pos="1350">
          <p15:clr>
            <a:srgbClr val="A4A3A4"/>
          </p15:clr>
        </p15:guide>
        <p15:guide id="6" orient="horz" pos="1378">
          <p15:clr>
            <a:srgbClr val="A4A3A4"/>
          </p15:clr>
        </p15:guide>
        <p15:guide id="7" orient="horz" pos="2078">
          <p15:clr>
            <a:srgbClr val="A4A3A4"/>
          </p15:clr>
        </p15:guide>
        <p15:guide id="8" orient="horz" pos="125">
          <p15:clr>
            <a:srgbClr val="A4A3A4"/>
          </p15:clr>
        </p15:guide>
        <p15:guide id="9" orient="horz" pos="2106">
          <p15:clr>
            <a:srgbClr val="A4A3A4"/>
          </p15:clr>
        </p15:guide>
        <p15:guide id="10" orient="horz" pos="2859">
          <p15:clr>
            <a:srgbClr val="A4A3A4"/>
          </p15:clr>
        </p15:guide>
        <p15:guide id="11" pos="960">
          <p15:clr>
            <a:srgbClr val="A4A3A4"/>
          </p15:clr>
        </p15:guide>
        <p15:guide id="12" pos="1755">
          <p15:clr>
            <a:srgbClr val="A4A3A4"/>
          </p15:clr>
        </p15:guide>
        <p15:guide id="13" pos="2883">
          <p15:clr>
            <a:srgbClr val="A4A3A4"/>
          </p15:clr>
        </p15:guide>
        <p15:guide id="14" pos="2519">
          <p15:clr>
            <a:srgbClr val="A4A3A4"/>
          </p15:clr>
        </p15:guide>
        <p15:guide id="15" pos="4790">
          <p15:clr>
            <a:srgbClr val="A4A3A4"/>
          </p15:clr>
        </p15:guide>
        <p15:guide id="16" pos="2487">
          <p15:clr>
            <a:srgbClr val="A4A3A4"/>
          </p15:clr>
        </p15:guide>
        <p15:guide id="17" pos="1722">
          <p15:clr>
            <a:srgbClr val="A4A3A4"/>
          </p15:clr>
        </p15:guide>
        <p15:guide id="18" pos="987">
          <p15:clr>
            <a:srgbClr val="A4A3A4"/>
          </p15:clr>
        </p15:guide>
        <p15:guide id="19" pos="4818">
          <p15:clr>
            <a:srgbClr val="A4A3A4"/>
          </p15:clr>
        </p15:guide>
        <p15:guide id="20" pos="3257">
          <p15:clr>
            <a:srgbClr val="A4A3A4"/>
          </p15:clr>
        </p15:guide>
        <p15:guide id="21">
          <p15:clr>
            <a:srgbClr val="A4A3A4"/>
          </p15:clr>
        </p15:guide>
        <p15:guide id="22" pos="3285">
          <p15:clr>
            <a:srgbClr val="A4A3A4"/>
          </p15:clr>
        </p15:guide>
        <p15:guide id="23" pos="4022">
          <p15:clr>
            <a:srgbClr val="A4A3A4"/>
          </p15:clr>
        </p15:guide>
        <p15:guide id="24" pos="4053">
          <p15:clr>
            <a:srgbClr val="A4A3A4"/>
          </p15:clr>
        </p15:guide>
        <p15:guide id="25" pos="5544">
          <p15:clr>
            <a:srgbClr val="A4A3A4"/>
          </p15:clr>
        </p15:guide>
        <p15:guide id="26" pos="220">
          <p15:clr>
            <a:srgbClr val="A4A3A4"/>
          </p15:clr>
        </p15:guide>
        <p15:guide id="27" pos="3485">
          <p15:clr>
            <a:srgbClr val="A4A3A4"/>
          </p15:clr>
        </p15:guide>
        <p15:guide id="28" orient="horz" pos="1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talano, Alec" initials="" lastIdx="23" clrIdx="0"/>
  <p:cmAuthor id="1" name="Alec Catalano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F00"/>
    <a:srgbClr val="C8C8C8"/>
    <a:srgbClr val="646469"/>
    <a:srgbClr val="006D8F"/>
    <a:srgbClr val="FFB100"/>
    <a:srgbClr val="595A5D"/>
    <a:srgbClr val="414042"/>
    <a:srgbClr val="DCDCDC"/>
    <a:srgbClr val="4F81BD"/>
    <a:srgbClr val="0C9B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644" autoAdjust="0"/>
    <p:restoredTop sz="86352" autoAdjust="0"/>
  </p:normalViewPr>
  <p:slideViewPr>
    <p:cSldViewPr snapToGrid="0" showGuides="1">
      <p:cViewPr>
        <p:scale>
          <a:sx n="186" d="100"/>
          <a:sy n="186" d="100"/>
        </p:scale>
        <p:origin x="1824" y="144"/>
      </p:cViewPr>
      <p:guideLst>
        <p:guide orient="horz" pos="644"/>
        <p:guide orient="horz" pos="2898"/>
        <p:guide orient="horz" pos="2412"/>
        <p:guide orient="horz" pos="3196"/>
        <p:guide orient="horz" pos="1350"/>
        <p:guide orient="horz" pos="1378"/>
        <p:guide orient="horz" pos="2078"/>
        <p:guide orient="horz" pos="125"/>
        <p:guide orient="horz" pos="2106"/>
        <p:guide orient="horz" pos="2859"/>
        <p:guide pos="960"/>
        <p:guide pos="1755"/>
        <p:guide pos="2883"/>
        <p:guide pos="2519"/>
        <p:guide pos="4790"/>
        <p:guide pos="2487"/>
        <p:guide pos="1722"/>
        <p:guide pos="987"/>
        <p:guide pos="4818"/>
        <p:guide pos="3257"/>
        <p:guide/>
        <p:guide pos="3285"/>
        <p:guide pos="4022"/>
        <p:guide pos="4053"/>
        <p:guide pos="5544"/>
        <p:guide pos="220"/>
        <p:guide pos="3485"/>
        <p:guide orient="horz" pos="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92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DE7DF-5EEA-3D47-81E5-5D57FBEEB387}" type="datetimeFigureOut">
              <a:rPr lang="en-US" smtClean="0"/>
              <a:t>9/28/18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F832D-DEEF-7145-817A-C3DBA937A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94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0B25AC41-3BEC-9247-8322-91B80C013F2D}" type="datetimeFigureOut">
              <a:rPr lang="en-US" smtClean="0"/>
              <a:pPr/>
              <a:t>9/28/18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69C3F2ED-74C5-7D4F-8560-0CC253E9A4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536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883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3058113" y="4891341"/>
            <a:ext cx="302777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  <a:latin typeface="Amazon Ember"/>
                <a:cs typeface="Amazon Ember"/>
              </a:rPr>
              <a:t>© 2018, Amazon Web Services, Inc. or </a:t>
            </a:r>
            <a:r>
              <a:rPr lang="en-US" sz="700" dirty="0" smtClean="0">
                <a:solidFill>
                  <a:schemeClr val="bg1"/>
                </a:solidFill>
                <a:latin typeface="Amazon Ember"/>
                <a:cs typeface="Amazon Ember"/>
              </a:rPr>
              <a:t>its </a:t>
            </a:r>
            <a:r>
              <a:rPr lang="en-US" sz="700" dirty="0">
                <a:solidFill>
                  <a:schemeClr val="bg1"/>
                </a:solidFill>
                <a:latin typeface="Amazon Ember"/>
                <a:cs typeface="Amazon Ember"/>
              </a:rPr>
              <a:t>a</a:t>
            </a:r>
            <a:r>
              <a:rPr lang="en-US" sz="700" dirty="0" smtClean="0">
                <a:solidFill>
                  <a:schemeClr val="bg1"/>
                </a:solidFill>
                <a:latin typeface="Amazon Ember"/>
                <a:cs typeface="Amazon Ember"/>
              </a:rPr>
              <a:t>ffiliates</a:t>
            </a:r>
            <a:r>
              <a:rPr lang="en-US" sz="700" dirty="0">
                <a:solidFill>
                  <a:schemeClr val="bg1"/>
                </a:solidFill>
                <a:latin typeface="Amazon Ember"/>
                <a:cs typeface="Amazon Ember"/>
              </a:rPr>
              <a:t>. All rights reserved.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551209" y="3488268"/>
            <a:ext cx="6041582" cy="279400"/>
          </a:xfrm>
        </p:spPr>
        <p:txBody>
          <a:bodyPr anchor="b"/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" panose="02000000000000000000" pitchFamily="2" charset="0"/>
              </a:defRPr>
            </a:lvl1pPr>
          </a:lstStyle>
          <a:p>
            <a:pPr lvl="0"/>
            <a:r>
              <a:rPr lang="en-US" dirty="0"/>
              <a:t>Presenter 1 Name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551209" y="3750735"/>
            <a:ext cx="6041582" cy="279400"/>
          </a:xfrm>
        </p:spPr>
        <p:txBody>
          <a:bodyPr anchor="b"/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 Light"/>
              </a:defRPr>
            </a:lvl1pPr>
          </a:lstStyle>
          <a:p>
            <a:pPr lvl="0"/>
            <a:r>
              <a:rPr lang="en-US" dirty="0" smtClean="0"/>
              <a:t>Title </a:t>
            </a:r>
            <a:r>
              <a:rPr lang="en-US" dirty="0"/>
              <a:t>/ Extra </a:t>
            </a:r>
            <a:r>
              <a:rPr lang="en-US" dirty="0" smtClean="0"/>
              <a:t>info </a:t>
            </a:r>
            <a:r>
              <a:rPr lang="en-US" dirty="0"/>
              <a:t>h</a:t>
            </a:r>
            <a:r>
              <a:rPr lang="en-US" dirty="0" smtClean="0"/>
              <a:t>ere</a:t>
            </a:r>
            <a:r>
              <a:rPr lang="en-US" dirty="0"/>
              <a:t>, Amazon Web Services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51209" y="4072467"/>
            <a:ext cx="6041582" cy="279400"/>
          </a:xfrm>
        </p:spPr>
        <p:txBody>
          <a:bodyPr anchor="b"/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" panose="02000000000000000000" pitchFamily="2" charset="0"/>
              </a:defRPr>
            </a:lvl1pPr>
          </a:lstStyle>
          <a:p>
            <a:pPr lvl="0"/>
            <a:r>
              <a:rPr lang="en-US" dirty="0"/>
              <a:t>Presenter 2 Name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1551209" y="4334934"/>
            <a:ext cx="6041582" cy="279400"/>
          </a:xfrm>
        </p:spPr>
        <p:txBody>
          <a:bodyPr anchor="b"/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 Light"/>
              </a:defRPr>
            </a:lvl1pPr>
          </a:lstStyle>
          <a:p>
            <a:pPr lvl="0"/>
            <a:r>
              <a:rPr lang="en-US" dirty="0" smtClean="0"/>
              <a:t>Title </a:t>
            </a:r>
            <a:r>
              <a:rPr lang="en-US" dirty="0"/>
              <a:t>/ Extra </a:t>
            </a:r>
            <a:r>
              <a:rPr lang="en-US" dirty="0" smtClean="0"/>
              <a:t>info here</a:t>
            </a:r>
            <a:r>
              <a:rPr lang="en-US" dirty="0"/>
              <a:t>, Amazon Web Services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1551209" y="1329273"/>
            <a:ext cx="6041582" cy="279400"/>
          </a:xfrm>
        </p:spPr>
        <p:txBody>
          <a:bodyPr anchor="b"/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Amazon Ember"/>
                <a:cs typeface="Amazon Ember"/>
              </a:defRPr>
            </a:lvl1pPr>
          </a:lstStyle>
          <a:p>
            <a:pPr lvl="0"/>
            <a:r>
              <a:rPr lang="en-US" dirty="0"/>
              <a:t>SESSION CODE #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909506" y="1460825"/>
            <a:ext cx="7311627" cy="1928759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 i="0" baseline="0">
                <a:solidFill>
                  <a:schemeClr val="bg1"/>
                </a:solidFill>
                <a:latin typeface="Amazon Ember Light"/>
                <a:ea typeface="Arial" charset="0"/>
                <a:cs typeface="Amazon Ember Light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17100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909506" y="1460825"/>
            <a:ext cx="7311627" cy="1928759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 i="0" baseline="0">
                <a:solidFill>
                  <a:schemeClr val="bg1"/>
                </a:solidFill>
                <a:latin typeface="Amazon Ember Light"/>
                <a:ea typeface="Arial" charset="0"/>
                <a:cs typeface="Amazon Ember Light"/>
              </a:defRPr>
            </a:lvl1pPr>
          </a:lstStyle>
          <a:p>
            <a:pPr lvl="0"/>
            <a:r>
              <a:rPr lang="en-US" dirty="0"/>
              <a:t>Demo Page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F7937D6-EBE7-EE44-A3FE-80166DDBBAC6}"/>
              </a:ext>
            </a:extLst>
          </p:cNvPr>
          <p:cNvSpPr txBox="1"/>
          <p:nvPr userDrawn="1"/>
        </p:nvSpPr>
        <p:spPr>
          <a:xfrm>
            <a:off x="3058113" y="4891341"/>
            <a:ext cx="302777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  <a:latin typeface="Amazon Ember"/>
                <a:cs typeface="Amazon Ember"/>
              </a:rPr>
              <a:t>© 2018, Amazon Web Services, Inc. or </a:t>
            </a:r>
            <a:r>
              <a:rPr lang="en-US" sz="700" dirty="0" smtClean="0">
                <a:solidFill>
                  <a:schemeClr val="bg1"/>
                </a:solidFill>
                <a:latin typeface="Amazon Ember"/>
                <a:cs typeface="Amazon Ember"/>
              </a:rPr>
              <a:t>its </a:t>
            </a:r>
            <a:r>
              <a:rPr lang="en-US" sz="700" dirty="0">
                <a:solidFill>
                  <a:schemeClr val="bg1"/>
                </a:solidFill>
                <a:latin typeface="Amazon Ember"/>
                <a:cs typeface="Amazon Ember"/>
              </a:rPr>
              <a:t>a</a:t>
            </a:r>
            <a:r>
              <a:rPr lang="en-US" sz="700" dirty="0" smtClean="0">
                <a:solidFill>
                  <a:schemeClr val="bg1"/>
                </a:solidFill>
                <a:latin typeface="Amazon Ember"/>
                <a:cs typeface="Amazon Ember"/>
              </a:rPr>
              <a:t>ffiliates</a:t>
            </a:r>
            <a:r>
              <a:rPr lang="en-US" sz="700" dirty="0">
                <a:solidFill>
                  <a:schemeClr val="bg1"/>
                </a:solidFill>
                <a:latin typeface="Amazon Ember"/>
                <a:cs typeface="Amazon Ember"/>
              </a:rPr>
              <a:t>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18083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Page - 3 Graph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8C8E05-9FBC-AF4D-A4A8-5E863B0A7D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36789" y="174205"/>
            <a:ext cx="8205304" cy="545741"/>
          </a:xfrm>
        </p:spPr>
        <p:txBody>
          <a:bodyPr lIns="0"/>
          <a:lstStyle>
            <a:lvl1pPr>
              <a:defRPr baseline="0">
                <a:solidFill>
                  <a:srgbClr val="FFFFFF"/>
                </a:solidFill>
                <a:latin typeface="Amazon Ember Light"/>
                <a:cs typeface="Amazon Ember Light"/>
              </a:defRPr>
            </a:lvl1pPr>
          </a:lstStyle>
          <a:p>
            <a:pPr lvl="0"/>
            <a:r>
              <a:rPr lang="en-US" dirty="0"/>
              <a:t>Graphics Page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868304" y="3541904"/>
            <a:ext cx="2044465" cy="532655"/>
          </a:xfrm>
        </p:spPr>
        <p:txBody>
          <a:bodyPr lIns="0" tIns="0" rIns="0" bIns="0"/>
          <a:lstStyle>
            <a:lvl1pPr>
              <a:defRPr sz="1600" b="0" baseline="0">
                <a:solidFill>
                  <a:srgbClr val="FFFFFF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 Light"/>
              </a:defRPr>
            </a:lvl1pPr>
          </a:lstStyle>
          <a:p>
            <a:r>
              <a:rPr lang="en-US" dirty="0"/>
              <a:t>Supporting text here.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868304" y="3095150"/>
            <a:ext cx="1596825" cy="426825"/>
          </a:xfrm>
        </p:spPr>
        <p:txBody>
          <a:bodyPr lIns="0"/>
          <a:lstStyle>
            <a:lvl1pPr>
              <a:defRPr sz="1800" b="0" i="0" baseline="0">
                <a:solidFill>
                  <a:srgbClr val="FFFFFF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" panose="02000000000000000000" pitchFamily="2" charset="0"/>
              </a:defRPr>
            </a:lvl1pPr>
          </a:lstStyle>
          <a:p>
            <a:r>
              <a:rPr lang="en-US" dirty="0"/>
              <a:t>Graphic 1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3460229" y="3526167"/>
            <a:ext cx="2291091" cy="532655"/>
          </a:xfrm>
        </p:spPr>
        <p:txBody>
          <a:bodyPr lIns="0" tIns="0" rIns="0" bIns="0"/>
          <a:lstStyle>
            <a:lvl1pPr>
              <a:defRPr sz="1600" b="0" baseline="0">
                <a:solidFill>
                  <a:srgbClr val="FFFFFF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 Light"/>
              </a:defRPr>
            </a:lvl1pPr>
          </a:lstStyle>
          <a:p>
            <a:r>
              <a:rPr lang="en-US" dirty="0"/>
              <a:t>Supporting text here.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3460596" y="3077450"/>
            <a:ext cx="1596825" cy="426825"/>
          </a:xfrm>
        </p:spPr>
        <p:txBody>
          <a:bodyPr l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rgbClr val="FFFFFF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" panose="02000000000000000000" pitchFamily="2" charset="0"/>
              </a:defRPr>
            </a:lvl1pPr>
          </a:lstStyle>
          <a:p>
            <a:r>
              <a:rPr lang="en-US" dirty="0"/>
              <a:t>Graphic 2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125715" y="3526166"/>
            <a:ext cx="2291091" cy="532655"/>
          </a:xfrm>
        </p:spPr>
        <p:txBody>
          <a:bodyPr lIns="0" tIns="0" rIns="0" bIns="0"/>
          <a:lstStyle>
            <a:lvl1pPr>
              <a:defRPr sz="1600" b="0" baseline="0">
                <a:solidFill>
                  <a:schemeClr val="bg1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 Light"/>
              </a:defRPr>
            </a:lvl1pPr>
          </a:lstStyle>
          <a:p>
            <a:r>
              <a:rPr lang="en-US" dirty="0"/>
              <a:t>Supporting text here.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6125715" y="3077449"/>
            <a:ext cx="1596825" cy="426825"/>
          </a:xfrm>
        </p:spPr>
        <p:txBody>
          <a:bodyPr lIns="0"/>
          <a:lstStyle>
            <a:lvl1pPr>
              <a:defRPr sz="1800" b="0" i="0" baseline="0">
                <a:solidFill>
                  <a:schemeClr val="bg1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" panose="02000000000000000000" pitchFamily="2" charset="0"/>
              </a:defRPr>
            </a:lvl1pPr>
          </a:lstStyle>
          <a:p>
            <a:r>
              <a:rPr lang="en-US" dirty="0"/>
              <a:t>Graphic 3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68304" y="1161405"/>
            <a:ext cx="1919111" cy="191911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460596" y="1151740"/>
            <a:ext cx="1919111" cy="191911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125715" y="1151739"/>
            <a:ext cx="1919111" cy="191911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F7937D6-EBE7-EE44-A3FE-80166DDBBAC6}"/>
              </a:ext>
            </a:extLst>
          </p:cNvPr>
          <p:cNvSpPr txBox="1"/>
          <p:nvPr userDrawn="1"/>
        </p:nvSpPr>
        <p:spPr>
          <a:xfrm>
            <a:off x="3058113" y="4891341"/>
            <a:ext cx="302777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  <a:latin typeface="Amazon Ember"/>
                <a:cs typeface="Amazon Ember"/>
              </a:rPr>
              <a:t>© 2018, Amazon Web Services, Inc. or </a:t>
            </a:r>
            <a:r>
              <a:rPr lang="en-US" sz="700" dirty="0" smtClean="0">
                <a:solidFill>
                  <a:schemeClr val="bg1"/>
                </a:solidFill>
                <a:latin typeface="Amazon Ember"/>
                <a:cs typeface="Amazon Ember"/>
              </a:rPr>
              <a:t>its </a:t>
            </a:r>
            <a:r>
              <a:rPr lang="en-US" sz="700" dirty="0">
                <a:solidFill>
                  <a:schemeClr val="bg1"/>
                </a:solidFill>
                <a:latin typeface="Amazon Ember"/>
                <a:cs typeface="Amazon Ember"/>
              </a:rPr>
              <a:t>a</a:t>
            </a:r>
            <a:r>
              <a:rPr lang="en-US" sz="700" dirty="0" smtClean="0">
                <a:solidFill>
                  <a:schemeClr val="bg1"/>
                </a:solidFill>
                <a:latin typeface="Amazon Ember"/>
                <a:cs typeface="Amazon Ember"/>
              </a:rPr>
              <a:t>ffiliates</a:t>
            </a:r>
            <a:r>
              <a:rPr lang="en-US" sz="700" dirty="0">
                <a:solidFill>
                  <a:schemeClr val="bg1"/>
                </a:solidFill>
                <a:latin typeface="Amazon Ember"/>
                <a:cs typeface="Amazon Ember"/>
              </a:rPr>
              <a:t>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76150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Page - 6 Graph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D739484-2A6C-5B42-9637-11B8E6B780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36789" y="174205"/>
            <a:ext cx="8205304" cy="545741"/>
          </a:xfrm>
        </p:spPr>
        <p:txBody>
          <a:bodyPr lIns="0"/>
          <a:lstStyle>
            <a:lvl1pPr>
              <a:defRPr baseline="0">
                <a:solidFill>
                  <a:srgbClr val="FFFFFF"/>
                </a:solidFill>
                <a:latin typeface="Amazon Ember Light"/>
                <a:cs typeface="Amazon Ember Light"/>
              </a:defRPr>
            </a:lvl1pPr>
          </a:lstStyle>
          <a:p>
            <a:pPr lvl="0"/>
            <a:r>
              <a:rPr lang="en-US" dirty="0"/>
              <a:t>Graphics Page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868856" y="2550626"/>
            <a:ext cx="1918559" cy="271597"/>
          </a:xfrm>
        </p:spPr>
        <p:txBody>
          <a:bodyPr lIns="0" tIns="0" rIns="0" bIns="0"/>
          <a:lstStyle>
            <a:lvl1pPr>
              <a:defRPr sz="1200" b="0" baseline="0">
                <a:solidFill>
                  <a:srgbClr val="FFFFFF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 Light"/>
              </a:defRPr>
            </a:lvl1pPr>
          </a:lstStyle>
          <a:p>
            <a:r>
              <a:rPr lang="en-US" dirty="0"/>
              <a:t>Supporting text here.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868857" y="2279685"/>
            <a:ext cx="1596825" cy="232093"/>
          </a:xfrm>
        </p:spPr>
        <p:txBody>
          <a:bodyPr lIns="0" tIns="0" bIns="0"/>
          <a:lstStyle>
            <a:lvl1pPr>
              <a:defRPr sz="1400" b="0" i="0" baseline="0">
                <a:solidFill>
                  <a:srgbClr val="FFFFFF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" panose="02000000000000000000" pitchFamily="2" charset="0"/>
              </a:defRPr>
            </a:lvl1pPr>
          </a:lstStyle>
          <a:p>
            <a:r>
              <a:rPr lang="en-US" dirty="0"/>
              <a:t>Graphic 1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56074" y="1072440"/>
            <a:ext cx="1919111" cy="11853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452518" y="1072440"/>
            <a:ext cx="1919111" cy="11853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114814" y="1072440"/>
            <a:ext cx="1919111" cy="11853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3465300" y="2550626"/>
            <a:ext cx="1918559" cy="271597"/>
          </a:xfrm>
        </p:spPr>
        <p:txBody>
          <a:bodyPr lIns="0" tIns="0" rIns="0" bIns="0"/>
          <a:lstStyle>
            <a:lvl1pPr>
              <a:defRPr sz="1200" b="0" baseline="0">
                <a:solidFill>
                  <a:srgbClr val="FFFFFF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 Light"/>
              </a:defRPr>
            </a:lvl1pPr>
          </a:lstStyle>
          <a:p>
            <a:r>
              <a:rPr lang="en-US" dirty="0"/>
              <a:t>Supporting text here.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3465301" y="2279685"/>
            <a:ext cx="1596825" cy="232093"/>
          </a:xfrm>
        </p:spPr>
        <p:txBody>
          <a:bodyPr lIns="0" tIns="0" bIns="0"/>
          <a:lstStyle>
            <a:lvl1pPr>
              <a:defRPr sz="1400" b="0" i="0" baseline="0">
                <a:solidFill>
                  <a:srgbClr val="FFFFFF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" panose="02000000000000000000" pitchFamily="2" charset="0"/>
              </a:defRPr>
            </a:lvl1pPr>
          </a:lstStyle>
          <a:p>
            <a:r>
              <a:rPr lang="en-US" dirty="0"/>
              <a:t>Graphic 2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127597" y="2550626"/>
            <a:ext cx="1918559" cy="271597"/>
          </a:xfrm>
        </p:spPr>
        <p:txBody>
          <a:bodyPr lIns="0" tIns="0" rIns="0" bIns="0"/>
          <a:lstStyle>
            <a:lvl1pPr>
              <a:defRPr sz="1200" b="0" baseline="0">
                <a:solidFill>
                  <a:srgbClr val="FFFFFF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 Light"/>
              </a:defRPr>
            </a:lvl1pPr>
          </a:lstStyle>
          <a:p>
            <a:r>
              <a:rPr lang="en-US" dirty="0"/>
              <a:t>Supporting text here.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6127598" y="2279685"/>
            <a:ext cx="1596825" cy="232093"/>
          </a:xfrm>
        </p:spPr>
        <p:txBody>
          <a:bodyPr lIns="0" tIns="0" bIns="0"/>
          <a:lstStyle>
            <a:lvl1pPr>
              <a:defRPr sz="1400" b="0" i="0" baseline="0">
                <a:solidFill>
                  <a:srgbClr val="FFFFFF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" panose="02000000000000000000" pitchFamily="2" charset="0"/>
              </a:defRPr>
            </a:lvl1pPr>
          </a:lstStyle>
          <a:p>
            <a:r>
              <a:rPr lang="en-US" dirty="0"/>
              <a:t>Graphic 3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868856" y="4441515"/>
            <a:ext cx="1918559" cy="271597"/>
          </a:xfrm>
        </p:spPr>
        <p:txBody>
          <a:bodyPr lIns="0" tIns="0" rIns="0" bIns="0"/>
          <a:lstStyle>
            <a:lvl1pPr>
              <a:defRPr sz="1200" b="0" baseline="0">
                <a:solidFill>
                  <a:srgbClr val="FFFFFF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 Light"/>
              </a:defRPr>
            </a:lvl1pPr>
          </a:lstStyle>
          <a:p>
            <a:r>
              <a:rPr lang="en-US" dirty="0"/>
              <a:t>Supporting text here.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868857" y="4170574"/>
            <a:ext cx="1596825" cy="232093"/>
          </a:xfrm>
        </p:spPr>
        <p:txBody>
          <a:bodyPr lIns="0" tIns="0" bIns="0"/>
          <a:lstStyle>
            <a:lvl1pPr>
              <a:defRPr sz="1400" b="0" i="0" baseline="0">
                <a:solidFill>
                  <a:srgbClr val="FFFFFF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" panose="02000000000000000000" pitchFamily="2" charset="0"/>
              </a:defRPr>
            </a:lvl1pPr>
          </a:lstStyle>
          <a:p>
            <a:r>
              <a:rPr lang="en-US" dirty="0"/>
              <a:t>Graphic 4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856074" y="2953922"/>
            <a:ext cx="1919111" cy="11853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3452518" y="2953922"/>
            <a:ext cx="1919111" cy="11853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6114814" y="2953922"/>
            <a:ext cx="1919111" cy="11853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3465300" y="4441515"/>
            <a:ext cx="1918559" cy="271597"/>
          </a:xfrm>
        </p:spPr>
        <p:txBody>
          <a:bodyPr lIns="0" tIns="0" rIns="0" bIns="0"/>
          <a:lstStyle>
            <a:lvl1pPr>
              <a:defRPr sz="1200" b="0" baseline="0">
                <a:solidFill>
                  <a:srgbClr val="FFFFFF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 Light"/>
              </a:defRPr>
            </a:lvl1pPr>
          </a:lstStyle>
          <a:p>
            <a:r>
              <a:rPr lang="en-US" dirty="0"/>
              <a:t>Supporting text here.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0" hasCustomPrompt="1"/>
          </p:nvPr>
        </p:nvSpPr>
        <p:spPr>
          <a:xfrm>
            <a:off x="3465301" y="4170574"/>
            <a:ext cx="1596825" cy="232093"/>
          </a:xfrm>
        </p:spPr>
        <p:txBody>
          <a:bodyPr lIns="0" tIns="0" bIns="0"/>
          <a:lstStyle>
            <a:lvl1pPr>
              <a:defRPr sz="1400" b="0" i="0" baseline="0">
                <a:solidFill>
                  <a:srgbClr val="FFFFFF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" panose="02000000000000000000" pitchFamily="2" charset="0"/>
              </a:defRPr>
            </a:lvl1pPr>
          </a:lstStyle>
          <a:p>
            <a:r>
              <a:rPr lang="en-US" dirty="0"/>
              <a:t>Graphic 5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6127597" y="4441515"/>
            <a:ext cx="1918559" cy="271597"/>
          </a:xfrm>
        </p:spPr>
        <p:txBody>
          <a:bodyPr lIns="0" tIns="0" rIns="0" bIns="0"/>
          <a:lstStyle>
            <a:lvl1pPr>
              <a:defRPr sz="1200" b="0" baseline="0">
                <a:solidFill>
                  <a:srgbClr val="FFFFFF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 Light"/>
              </a:defRPr>
            </a:lvl1pPr>
          </a:lstStyle>
          <a:p>
            <a:r>
              <a:rPr lang="en-US" dirty="0"/>
              <a:t>Supporting text here.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22" hasCustomPrompt="1"/>
          </p:nvPr>
        </p:nvSpPr>
        <p:spPr>
          <a:xfrm>
            <a:off x="6127598" y="4170574"/>
            <a:ext cx="1596825" cy="232093"/>
          </a:xfrm>
        </p:spPr>
        <p:txBody>
          <a:bodyPr lIns="0" tIns="0" bIns="0"/>
          <a:lstStyle>
            <a:lvl1pPr>
              <a:defRPr sz="1400" b="0" i="0" baseline="0">
                <a:solidFill>
                  <a:srgbClr val="FFFFFF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" panose="02000000000000000000" pitchFamily="2" charset="0"/>
              </a:defRPr>
            </a:lvl1pPr>
          </a:lstStyle>
          <a:p>
            <a:r>
              <a:rPr lang="en-US" dirty="0"/>
              <a:t>Graphic 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F7937D6-EBE7-EE44-A3FE-80166DDBBAC6}"/>
              </a:ext>
            </a:extLst>
          </p:cNvPr>
          <p:cNvSpPr txBox="1"/>
          <p:nvPr userDrawn="1"/>
        </p:nvSpPr>
        <p:spPr>
          <a:xfrm>
            <a:off x="3058113" y="4891341"/>
            <a:ext cx="302777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  <a:latin typeface="Amazon Ember"/>
                <a:cs typeface="Amazon Ember"/>
              </a:rPr>
              <a:t>© 2018, Amazon Web Services, Inc. or </a:t>
            </a:r>
            <a:r>
              <a:rPr lang="en-US" sz="700" dirty="0" smtClean="0">
                <a:solidFill>
                  <a:schemeClr val="bg1"/>
                </a:solidFill>
                <a:latin typeface="Amazon Ember"/>
                <a:cs typeface="Amazon Ember"/>
              </a:rPr>
              <a:t>its </a:t>
            </a:r>
            <a:r>
              <a:rPr lang="en-US" sz="700" dirty="0">
                <a:solidFill>
                  <a:schemeClr val="bg1"/>
                </a:solidFill>
                <a:latin typeface="Amazon Ember"/>
                <a:cs typeface="Amazon Ember"/>
              </a:rPr>
              <a:t>a</a:t>
            </a:r>
            <a:r>
              <a:rPr lang="en-US" sz="700" dirty="0" smtClean="0">
                <a:solidFill>
                  <a:schemeClr val="bg1"/>
                </a:solidFill>
                <a:latin typeface="Amazon Ember"/>
                <a:cs typeface="Amazon Ember"/>
              </a:rPr>
              <a:t>ffiliates</a:t>
            </a:r>
            <a:r>
              <a:rPr lang="en-US" sz="700" dirty="0">
                <a:solidFill>
                  <a:schemeClr val="bg1"/>
                </a:solidFill>
                <a:latin typeface="Amazon Ember"/>
                <a:cs typeface="Amazon Ember"/>
              </a:rPr>
              <a:t>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63426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Cont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28990F8-9C5F-C345-9F0F-A859370633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36789" y="174205"/>
            <a:ext cx="8205304" cy="545741"/>
          </a:xfrm>
        </p:spPr>
        <p:txBody>
          <a:bodyPr lIns="0"/>
          <a:lstStyle>
            <a:lvl1pPr>
              <a:defRPr>
                <a:solidFill>
                  <a:srgbClr val="FFFFFF"/>
                </a:solidFill>
                <a:latin typeface="Amazon Ember Light"/>
                <a:cs typeface="Amazon Ember Light"/>
              </a:defRPr>
            </a:lvl1pPr>
          </a:lstStyle>
          <a:p>
            <a:pPr lvl="0"/>
            <a:r>
              <a:rPr lang="en-US" dirty="0"/>
              <a:t>Speaker Contact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345416" y="1480508"/>
            <a:ext cx="4038600" cy="2579617"/>
          </a:xfrm>
        </p:spPr>
        <p:txBody>
          <a:bodyPr lIns="0" tIns="0" rIns="0" bIns="0"/>
          <a:lstStyle>
            <a:lvl1pPr>
              <a:defRPr sz="2000" b="0" baseline="0">
                <a:solidFill>
                  <a:srgbClr val="FFFFFF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 Light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  <a:p>
            <a:r>
              <a:rPr lang="en-US" dirty="0"/>
              <a:t>Extra </a:t>
            </a:r>
            <a:r>
              <a:rPr lang="en-US" dirty="0" smtClean="0"/>
              <a:t>info</a:t>
            </a:r>
            <a:endParaRPr lang="en-US" dirty="0"/>
          </a:p>
          <a:p>
            <a:r>
              <a:rPr lang="en-US" dirty="0"/>
              <a:t>Extra </a:t>
            </a:r>
            <a:r>
              <a:rPr lang="en-US" dirty="0" smtClean="0"/>
              <a:t>info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45416" y="1047749"/>
            <a:ext cx="4035226" cy="380863"/>
          </a:xfrm>
        </p:spPr>
        <p:txBody>
          <a:bodyPr lIns="0"/>
          <a:lstStyle>
            <a:lvl1pPr>
              <a:defRPr b="0" i="0" baseline="0">
                <a:solidFill>
                  <a:srgbClr val="FFFFFF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" panose="02000000000000000000" pitchFamily="2" charset="0"/>
              </a:defRPr>
            </a:lvl1pPr>
          </a:lstStyle>
          <a:p>
            <a:r>
              <a:rPr lang="en-US" dirty="0"/>
              <a:t>Speaker 1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4507642" y="1485879"/>
            <a:ext cx="4038600" cy="2579617"/>
          </a:xfrm>
        </p:spPr>
        <p:txBody>
          <a:bodyPr lIns="0" tIns="0" rIns="0" bIns="0"/>
          <a:lstStyle>
            <a:lvl1pPr>
              <a:defRPr sz="2000" b="0" baseline="0">
                <a:solidFill>
                  <a:srgbClr val="FFFFFF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 Light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  <a:p>
            <a:r>
              <a:rPr lang="en-US" dirty="0"/>
              <a:t>Extra </a:t>
            </a:r>
            <a:r>
              <a:rPr lang="en-US" dirty="0" smtClean="0"/>
              <a:t>info</a:t>
            </a:r>
            <a:endParaRPr lang="en-US" dirty="0"/>
          </a:p>
          <a:p>
            <a:r>
              <a:rPr lang="en-US" dirty="0"/>
              <a:t>Extra </a:t>
            </a:r>
            <a:r>
              <a:rPr lang="en-US" dirty="0" smtClean="0"/>
              <a:t>info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509329" y="1047749"/>
            <a:ext cx="4035226" cy="380863"/>
          </a:xfrm>
        </p:spPr>
        <p:txBody>
          <a:bodyPr lIns="0"/>
          <a:lstStyle>
            <a:lvl1pPr>
              <a:defRPr b="0" i="0" baseline="0">
                <a:solidFill>
                  <a:srgbClr val="FFFFFF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" panose="02000000000000000000" pitchFamily="2" charset="0"/>
              </a:defRPr>
            </a:lvl1pPr>
          </a:lstStyle>
          <a:p>
            <a:r>
              <a:rPr lang="en-US" dirty="0"/>
              <a:t>Speaker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927AFF-C1F3-CE47-8062-5E82CEA3736A}"/>
              </a:ext>
            </a:extLst>
          </p:cNvPr>
          <p:cNvSpPr txBox="1"/>
          <p:nvPr userDrawn="1"/>
        </p:nvSpPr>
        <p:spPr>
          <a:xfrm>
            <a:off x="3058113" y="4891341"/>
            <a:ext cx="302777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  <a:latin typeface="Amazon Ember"/>
                <a:cs typeface="Amazon Ember"/>
              </a:rPr>
              <a:t>© 2018, Amazon Web Services, Inc. or </a:t>
            </a:r>
            <a:r>
              <a:rPr lang="en-US" sz="700" dirty="0" smtClean="0">
                <a:solidFill>
                  <a:schemeClr val="bg1"/>
                </a:solidFill>
                <a:latin typeface="Amazon Ember"/>
                <a:cs typeface="Amazon Ember"/>
              </a:rPr>
              <a:t>its </a:t>
            </a:r>
            <a:r>
              <a:rPr lang="en-US" sz="700" dirty="0">
                <a:solidFill>
                  <a:schemeClr val="bg1"/>
                </a:solidFill>
                <a:latin typeface="Amazon Ember"/>
                <a:cs typeface="Amazon Ember"/>
              </a:rPr>
              <a:t>a</a:t>
            </a:r>
            <a:r>
              <a:rPr lang="en-US" sz="700" dirty="0" smtClean="0">
                <a:solidFill>
                  <a:schemeClr val="bg1"/>
                </a:solidFill>
                <a:latin typeface="Amazon Ember"/>
                <a:cs typeface="Amazon Ember"/>
              </a:rPr>
              <a:t>ffiliates</a:t>
            </a:r>
            <a:r>
              <a:rPr lang="en-US" sz="700" dirty="0">
                <a:solidFill>
                  <a:schemeClr val="bg1"/>
                </a:solidFill>
                <a:latin typeface="Amazon Ember"/>
                <a:cs typeface="Amazon Ember"/>
              </a:rPr>
              <a:t>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81257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CCFA28-7453-A949-AD66-9D3FB5F821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04B633C-A225-C64C-B126-FABDAB0D53B3}"/>
              </a:ext>
            </a:extLst>
          </p:cNvPr>
          <p:cNvSpPr txBox="1"/>
          <p:nvPr userDrawn="1"/>
        </p:nvSpPr>
        <p:spPr>
          <a:xfrm>
            <a:off x="3058113" y="4891341"/>
            <a:ext cx="302777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  <a:latin typeface="Amazon Ember"/>
                <a:cs typeface="Amazon Ember"/>
              </a:rPr>
              <a:t>© 2018, Amazon Web Services, Inc. or </a:t>
            </a:r>
            <a:r>
              <a:rPr lang="en-US" sz="700" dirty="0" smtClean="0">
                <a:solidFill>
                  <a:schemeClr val="bg1"/>
                </a:solidFill>
                <a:latin typeface="Amazon Ember"/>
                <a:cs typeface="Amazon Ember"/>
              </a:rPr>
              <a:t>its </a:t>
            </a:r>
            <a:r>
              <a:rPr lang="en-US" sz="700" dirty="0">
                <a:solidFill>
                  <a:schemeClr val="bg1"/>
                </a:solidFill>
                <a:latin typeface="Amazon Ember"/>
                <a:cs typeface="Amazon Ember"/>
              </a:rPr>
              <a:t>a</a:t>
            </a:r>
            <a:r>
              <a:rPr lang="en-US" sz="700" dirty="0" smtClean="0">
                <a:solidFill>
                  <a:schemeClr val="bg1"/>
                </a:solidFill>
                <a:latin typeface="Amazon Ember"/>
                <a:cs typeface="Amazon Ember"/>
              </a:rPr>
              <a:t>ffiliates</a:t>
            </a:r>
            <a:r>
              <a:rPr lang="en-US" sz="700" dirty="0">
                <a:solidFill>
                  <a:schemeClr val="bg1"/>
                </a:solidFill>
                <a:latin typeface="Amazon Ember"/>
                <a:cs typeface="Amazon Ember"/>
              </a:rPr>
              <a:t>. All rights reserved.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xmlns="" id="{1C2D1149-E58F-D846-A293-1784925132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9506" y="1460825"/>
            <a:ext cx="7311627" cy="1928759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 i="0" baseline="0">
                <a:solidFill>
                  <a:schemeClr val="bg1"/>
                </a:solidFill>
                <a:latin typeface="Amazon Ember Light"/>
                <a:ea typeface="Arial" charset="0"/>
                <a:cs typeface="Amazon Ember Light"/>
              </a:defRPr>
            </a:lvl1pPr>
          </a:lstStyle>
          <a:p>
            <a:pPr lvl="0"/>
            <a:r>
              <a:rPr lang="en-US" dirty="0"/>
              <a:t>Please complete the session survey in the </a:t>
            </a:r>
            <a:r>
              <a:rPr lang="en-US" dirty="0" smtClean="0"/>
              <a:t>summit </a:t>
            </a:r>
            <a:r>
              <a:rPr lang="en-US" dirty="0"/>
              <a:t>mobile </a:t>
            </a:r>
            <a:r>
              <a:rPr lang="en-US" dirty="0" smtClean="0"/>
              <a:t>app.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20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81" y="0"/>
            <a:ext cx="9144000" cy="5143500"/>
          </a:xfrm>
          <a:prstGeom prst="rect">
            <a:avLst/>
          </a:prstGeom>
        </p:spPr>
      </p:pic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909506" y="1460825"/>
            <a:ext cx="7311627" cy="1928759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0" i="0" baseline="0">
                <a:solidFill>
                  <a:schemeClr val="bg1"/>
                </a:solidFill>
                <a:latin typeface="Amazon Ember Light"/>
                <a:ea typeface="Arial" charset="0"/>
                <a:cs typeface="Amazon Ember Light"/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F7937D6-EBE7-EE44-A3FE-80166DDBBAC6}"/>
              </a:ext>
            </a:extLst>
          </p:cNvPr>
          <p:cNvSpPr txBox="1"/>
          <p:nvPr userDrawn="1"/>
        </p:nvSpPr>
        <p:spPr>
          <a:xfrm>
            <a:off x="3058113" y="4881613"/>
            <a:ext cx="302777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  <a:latin typeface="Amazon Ember"/>
                <a:cs typeface="Amazon Ember"/>
              </a:rPr>
              <a:t>© 2018, Amazon Web Services, Inc. or </a:t>
            </a:r>
            <a:r>
              <a:rPr lang="en-US" sz="700" dirty="0" smtClean="0">
                <a:solidFill>
                  <a:schemeClr val="bg1"/>
                </a:solidFill>
                <a:latin typeface="Amazon Ember"/>
                <a:cs typeface="Amazon Ember"/>
              </a:rPr>
              <a:t>its </a:t>
            </a:r>
            <a:r>
              <a:rPr lang="en-US" sz="700" dirty="0">
                <a:solidFill>
                  <a:schemeClr val="bg1"/>
                </a:solidFill>
                <a:latin typeface="Amazon Ember"/>
                <a:cs typeface="Amazon Ember"/>
              </a:rPr>
              <a:t>a</a:t>
            </a:r>
            <a:r>
              <a:rPr lang="en-US" sz="700" dirty="0" smtClean="0">
                <a:solidFill>
                  <a:schemeClr val="bg1"/>
                </a:solidFill>
                <a:latin typeface="Amazon Ember"/>
                <a:cs typeface="Amazon Ember"/>
              </a:rPr>
              <a:t>ffiliates</a:t>
            </a:r>
            <a:r>
              <a:rPr lang="en-US" sz="700" dirty="0">
                <a:solidFill>
                  <a:schemeClr val="bg1"/>
                </a:solidFill>
                <a:latin typeface="Amazon Ember"/>
                <a:cs typeface="Amazon Ember"/>
              </a:rPr>
              <a:t>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11045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Page Layout (no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268BCAC-5E97-DD41-AF52-8F5ECFC73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36789" y="174205"/>
            <a:ext cx="8460078" cy="545741"/>
          </a:xfrm>
        </p:spPr>
        <p:txBody>
          <a:bodyPr lIns="0"/>
          <a:lstStyle>
            <a:lvl1pPr>
              <a:defRPr baseline="0">
                <a:solidFill>
                  <a:schemeClr val="bg1"/>
                </a:solidFill>
                <a:latin typeface="Amazon Ember Light"/>
                <a:cs typeface="Amazon Ember Light"/>
              </a:defRPr>
            </a:lvl1pPr>
          </a:lstStyle>
          <a:p>
            <a:pPr lvl="0"/>
            <a:r>
              <a:rPr lang="en-US" dirty="0"/>
              <a:t>Standard Content Page (optional, includes subtitle)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342041" y="719946"/>
            <a:ext cx="8454826" cy="3911321"/>
          </a:xfrm>
        </p:spPr>
        <p:txBody>
          <a:bodyPr lIns="0" tIns="0" rIns="0" bIns="0" anchor="t"/>
          <a:lstStyle>
            <a:lvl1pPr>
              <a:defRPr baseline="0">
                <a:solidFill>
                  <a:srgbClr val="FFFFFF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 Light"/>
              </a:defRPr>
            </a:lvl1pPr>
          </a:lstStyle>
          <a:p>
            <a:r>
              <a:rPr lang="en-US" dirty="0"/>
              <a:t>Body copy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9BDAE40-DC33-F94E-9BF1-20818E81D701}"/>
              </a:ext>
            </a:extLst>
          </p:cNvPr>
          <p:cNvSpPr txBox="1"/>
          <p:nvPr userDrawn="1"/>
        </p:nvSpPr>
        <p:spPr>
          <a:xfrm>
            <a:off x="3058113" y="4891341"/>
            <a:ext cx="302777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  <a:latin typeface="Amazon Ember"/>
                <a:cs typeface="Amazon Ember"/>
              </a:rPr>
              <a:t>© 2018, Amazon Web Services, Inc. or i</a:t>
            </a:r>
            <a:r>
              <a:rPr lang="en-US" sz="700" dirty="0" smtClean="0">
                <a:solidFill>
                  <a:schemeClr val="bg1"/>
                </a:solidFill>
                <a:latin typeface="Amazon Ember"/>
                <a:cs typeface="Amazon Ember"/>
              </a:rPr>
              <a:t>ts affiliates</a:t>
            </a:r>
            <a:r>
              <a:rPr lang="en-US" sz="700" dirty="0">
                <a:solidFill>
                  <a:schemeClr val="bg1"/>
                </a:solidFill>
                <a:latin typeface="Amazon Ember"/>
                <a:cs typeface="Amazon Ember"/>
              </a:rPr>
              <a:t>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9132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909506" y="1460825"/>
            <a:ext cx="7311627" cy="1928759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 i="0" baseline="0">
                <a:solidFill>
                  <a:schemeClr val="bg1"/>
                </a:solidFill>
                <a:latin typeface="Amazon Ember Light"/>
                <a:ea typeface="Arial" charset="0"/>
                <a:cs typeface="Amazon Ember Light"/>
              </a:defRPr>
            </a:lvl1pPr>
          </a:lstStyle>
          <a:p>
            <a:pPr lvl="0"/>
            <a:r>
              <a:rPr lang="en-US" dirty="0"/>
              <a:t>Chapter Page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F7937D6-EBE7-EE44-A3FE-80166DDBBAC6}"/>
              </a:ext>
            </a:extLst>
          </p:cNvPr>
          <p:cNvSpPr txBox="1"/>
          <p:nvPr userDrawn="1"/>
        </p:nvSpPr>
        <p:spPr>
          <a:xfrm>
            <a:off x="3058113" y="4891341"/>
            <a:ext cx="302777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  <a:latin typeface="Amazon Ember"/>
                <a:cs typeface="Amazon Ember"/>
              </a:rPr>
              <a:t>© 2018, Amazon Web Services, Inc. or </a:t>
            </a:r>
            <a:r>
              <a:rPr lang="en-US" sz="700" dirty="0" smtClean="0">
                <a:solidFill>
                  <a:schemeClr val="bg1"/>
                </a:solidFill>
                <a:latin typeface="Amazon Ember"/>
                <a:cs typeface="Amazon Ember"/>
              </a:rPr>
              <a:t>its </a:t>
            </a:r>
            <a:r>
              <a:rPr lang="en-US" sz="700" dirty="0">
                <a:solidFill>
                  <a:schemeClr val="bg1"/>
                </a:solidFill>
                <a:latin typeface="Amazon Ember"/>
                <a:cs typeface="Amazon Ember"/>
              </a:rPr>
              <a:t>a</a:t>
            </a:r>
            <a:r>
              <a:rPr lang="en-US" sz="700" dirty="0" smtClean="0">
                <a:solidFill>
                  <a:schemeClr val="bg1"/>
                </a:solidFill>
                <a:latin typeface="Amazon Ember"/>
                <a:cs typeface="Amazon Ember"/>
              </a:rPr>
              <a:t>ffiliates</a:t>
            </a:r>
            <a:r>
              <a:rPr lang="en-US" sz="700" dirty="0">
                <a:solidFill>
                  <a:schemeClr val="bg1"/>
                </a:solidFill>
                <a:latin typeface="Amazon Ember"/>
                <a:cs typeface="Amazon Ember"/>
              </a:rPr>
              <a:t>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0062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B6796DF-1648-2944-89DB-ED9753818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909506" y="1460825"/>
            <a:ext cx="7311627" cy="1928759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 i="0" baseline="0">
                <a:solidFill>
                  <a:schemeClr val="bg1"/>
                </a:solidFill>
                <a:latin typeface="Amazon Ember Light"/>
                <a:ea typeface="Arial" charset="0"/>
                <a:cs typeface="Amazon Ember Light"/>
              </a:defRPr>
            </a:lvl1pPr>
          </a:lstStyle>
          <a:p>
            <a:pPr lvl="0"/>
            <a:r>
              <a:rPr lang="en-US" dirty="0"/>
              <a:t>Section Page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04B633C-A225-C64C-B126-FABDAB0D53B3}"/>
              </a:ext>
            </a:extLst>
          </p:cNvPr>
          <p:cNvSpPr txBox="1"/>
          <p:nvPr userDrawn="1"/>
        </p:nvSpPr>
        <p:spPr>
          <a:xfrm>
            <a:off x="3058113" y="4891341"/>
            <a:ext cx="302777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  <a:latin typeface="Amazon Ember"/>
                <a:cs typeface="Amazon Ember"/>
              </a:rPr>
              <a:t>© 2018, Amazon Web Services, Inc. or </a:t>
            </a:r>
            <a:r>
              <a:rPr lang="en-US" sz="700" dirty="0" smtClean="0">
                <a:solidFill>
                  <a:schemeClr val="bg1"/>
                </a:solidFill>
                <a:latin typeface="Amazon Ember"/>
                <a:cs typeface="Amazon Ember"/>
              </a:rPr>
              <a:t>its affiliates</a:t>
            </a:r>
            <a:r>
              <a:rPr lang="en-US" sz="700" dirty="0">
                <a:solidFill>
                  <a:schemeClr val="bg1"/>
                </a:solidFill>
                <a:latin typeface="Amazon Ember"/>
                <a:cs typeface="Amazon Ember"/>
              </a:rPr>
              <a:t>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7385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Page Layout (includes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59F2AE1-60BE-674C-9EB8-3013F880C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36789" y="174205"/>
            <a:ext cx="8460078" cy="545741"/>
          </a:xfrm>
        </p:spPr>
        <p:txBody>
          <a:bodyPr lIns="0"/>
          <a:lstStyle>
            <a:lvl1pPr>
              <a:defRPr baseline="0">
                <a:solidFill>
                  <a:schemeClr val="bg1"/>
                </a:solidFill>
                <a:latin typeface="Amazon Ember Light"/>
                <a:cs typeface="Amazon Ember Light"/>
              </a:defRPr>
            </a:lvl1pPr>
          </a:lstStyle>
          <a:p>
            <a:pPr lvl="0"/>
            <a:r>
              <a:rPr lang="en-US" dirty="0"/>
              <a:t>Standard Content Page (optional, includes subtitle)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342041" y="1100264"/>
            <a:ext cx="8454826" cy="2647345"/>
          </a:xfrm>
        </p:spPr>
        <p:txBody>
          <a:bodyPr lIns="0" tIns="0" rIns="0" bIns="0" anchor="t"/>
          <a:lstStyle>
            <a:lvl1pPr>
              <a:defRPr baseline="0">
                <a:solidFill>
                  <a:srgbClr val="FFFFFF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 Light"/>
              </a:defRPr>
            </a:lvl1pPr>
          </a:lstStyle>
          <a:p>
            <a:r>
              <a:rPr lang="en-US" dirty="0"/>
              <a:t>Body copy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9BDAE40-DC33-F94E-9BF1-20818E81D701}"/>
              </a:ext>
            </a:extLst>
          </p:cNvPr>
          <p:cNvSpPr txBox="1"/>
          <p:nvPr userDrawn="1"/>
        </p:nvSpPr>
        <p:spPr>
          <a:xfrm>
            <a:off x="3058113" y="4891341"/>
            <a:ext cx="302777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  <a:latin typeface="Amazon Ember"/>
                <a:cs typeface="Amazon Ember"/>
              </a:rPr>
              <a:t>© 2018, Amazon Web Services, Inc. or </a:t>
            </a:r>
            <a:r>
              <a:rPr lang="en-US" sz="700" dirty="0" smtClean="0">
                <a:solidFill>
                  <a:schemeClr val="bg1"/>
                </a:solidFill>
                <a:latin typeface="Amazon Ember"/>
                <a:cs typeface="Amazon Ember"/>
              </a:rPr>
              <a:t>its </a:t>
            </a:r>
            <a:r>
              <a:rPr lang="en-US" sz="700" dirty="0">
                <a:solidFill>
                  <a:schemeClr val="bg1"/>
                </a:solidFill>
                <a:latin typeface="Amazon Ember"/>
                <a:cs typeface="Amazon Ember"/>
              </a:rPr>
              <a:t>a</a:t>
            </a:r>
            <a:r>
              <a:rPr lang="en-US" sz="700" dirty="0" smtClean="0">
                <a:solidFill>
                  <a:schemeClr val="bg1"/>
                </a:solidFill>
                <a:latin typeface="Amazon Ember"/>
                <a:cs typeface="Amazon Ember"/>
              </a:rPr>
              <a:t>ffiliates</a:t>
            </a:r>
            <a:r>
              <a:rPr lang="en-US" sz="700" dirty="0">
                <a:solidFill>
                  <a:schemeClr val="bg1"/>
                </a:solidFill>
                <a:latin typeface="Amazon Ember"/>
                <a:cs typeface="Amazon Ember"/>
              </a:rPr>
              <a:t>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596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4E58909-404E-D44D-8054-7EC9B6A71D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36789" y="174205"/>
            <a:ext cx="8460078" cy="545741"/>
          </a:xfrm>
        </p:spPr>
        <p:txBody>
          <a:bodyPr lIns="0"/>
          <a:lstStyle>
            <a:lvl1pPr>
              <a:defRPr baseline="0">
                <a:solidFill>
                  <a:schemeClr val="bg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42041" y="1545908"/>
            <a:ext cx="8454826" cy="380863"/>
          </a:xfrm>
        </p:spPr>
        <p:txBody>
          <a:bodyPr lIns="0"/>
          <a:lstStyle>
            <a:lvl1pPr>
              <a:defRPr b="0" i="0" baseline="0">
                <a:solidFill>
                  <a:schemeClr val="bg1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" panose="02000000000000000000" pitchFamily="2" charset="0"/>
              </a:defRPr>
            </a:lvl1pPr>
          </a:lstStyle>
          <a:p>
            <a:r>
              <a:rPr lang="en-US" dirty="0"/>
              <a:t>Item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9BDAE40-DC33-F94E-9BF1-20818E81D701}"/>
              </a:ext>
            </a:extLst>
          </p:cNvPr>
          <p:cNvSpPr txBox="1"/>
          <p:nvPr userDrawn="1"/>
        </p:nvSpPr>
        <p:spPr>
          <a:xfrm>
            <a:off x="3058113" y="4891341"/>
            <a:ext cx="302777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  <a:latin typeface="Amazon Ember"/>
                <a:cs typeface="Amazon Ember"/>
              </a:rPr>
              <a:t>© 2018, Amazon Web Services, Inc. or </a:t>
            </a:r>
            <a:r>
              <a:rPr lang="en-US" sz="700" dirty="0" smtClean="0">
                <a:solidFill>
                  <a:schemeClr val="bg1"/>
                </a:solidFill>
                <a:latin typeface="Amazon Ember"/>
                <a:cs typeface="Amazon Ember"/>
              </a:rPr>
              <a:t>its </a:t>
            </a:r>
            <a:r>
              <a:rPr lang="en-US" sz="700" dirty="0">
                <a:solidFill>
                  <a:schemeClr val="bg1"/>
                </a:solidFill>
                <a:latin typeface="Amazon Ember"/>
                <a:cs typeface="Amazon Ember"/>
              </a:rPr>
              <a:t>a</a:t>
            </a:r>
            <a:r>
              <a:rPr lang="en-US" sz="700" dirty="0" smtClean="0">
                <a:solidFill>
                  <a:schemeClr val="bg1"/>
                </a:solidFill>
                <a:latin typeface="Amazon Ember"/>
                <a:cs typeface="Amazon Ember"/>
              </a:rPr>
              <a:t>ffiliates</a:t>
            </a:r>
            <a:r>
              <a:rPr lang="en-US" sz="700" dirty="0">
                <a:solidFill>
                  <a:schemeClr val="bg1"/>
                </a:solidFill>
                <a:latin typeface="Amazon Ember"/>
                <a:cs typeface="Amazon Ember"/>
              </a:rPr>
              <a:t>. All rights reserved.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99663025-136F-0B4C-85DE-B136B7B49CD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342041" y="1936451"/>
            <a:ext cx="8454826" cy="380863"/>
          </a:xfrm>
        </p:spPr>
        <p:txBody>
          <a:bodyPr lIns="0"/>
          <a:lstStyle>
            <a:lvl1pPr>
              <a:defRPr b="0" i="0" baseline="0">
                <a:solidFill>
                  <a:schemeClr val="bg1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" panose="02000000000000000000" pitchFamily="2" charset="0"/>
              </a:defRPr>
            </a:lvl1pPr>
          </a:lstStyle>
          <a:p>
            <a:r>
              <a:rPr lang="en-US" dirty="0"/>
              <a:t>Item 2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0904A59B-C4E5-5345-AC8C-D7AF57C290B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36789" y="2326994"/>
            <a:ext cx="8460078" cy="380863"/>
          </a:xfrm>
        </p:spPr>
        <p:txBody>
          <a:bodyPr lIns="0"/>
          <a:lstStyle>
            <a:lvl1pPr>
              <a:defRPr b="0" i="0" baseline="0">
                <a:solidFill>
                  <a:schemeClr val="bg1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" panose="02000000000000000000" pitchFamily="2" charset="0"/>
              </a:defRPr>
            </a:lvl1pPr>
          </a:lstStyle>
          <a:p>
            <a:r>
              <a:rPr lang="en-US" dirty="0"/>
              <a:t>Item 3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xmlns="" id="{65ACEB60-D976-DC4C-B4E1-B3804EDFEC2E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36788" y="2727217"/>
            <a:ext cx="8460079" cy="380863"/>
          </a:xfrm>
        </p:spPr>
        <p:txBody>
          <a:bodyPr lIns="0"/>
          <a:lstStyle>
            <a:lvl1pPr>
              <a:defRPr b="0" i="0" baseline="0">
                <a:solidFill>
                  <a:schemeClr val="bg1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" panose="02000000000000000000" pitchFamily="2" charset="0"/>
              </a:defRPr>
            </a:lvl1pPr>
          </a:lstStyle>
          <a:p>
            <a:r>
              <a:rPr lang="en-US" dirty="0"/>
              <a:t>Item 4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xmlns="" id="{DFC5EE63-2C6B-2245-AA58-D7BEE47DCD5D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36788" y="3127440"/>
            <a:ext cx="8460079" cy="380863"/>
          </a:xfrm>
        </p:spPr>
        <p:txBody>
          <a:bodyPr lIns="0"/>
          <a:lstStyle>
            <a:lvl1pPr>
              <a:defRPr b="0" i="0" baseline="0">
                <a:solidFill>
                  <a:schemeClr val="bg1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" panose="02000000000000000000" pitchFamily="2" charset="0"/>
              </a:defRPr>
            </a:lvl1pPr>
          </a:lstStyle>
          <a:p>
            <a:r>
              <a:rPr lang="en-US" dirty="0"/>
              <a:t>Item 5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BE57EF52-629D-404B-AE7A-F98ABC8465C7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36788" y="3527663"/>
            <a:ext cx="8460079" cy="380863"/>
          </a:xfrm>
        </p:spPr>
        <p:txBody>
          <a:bodyPr lIns="0"/>
          <a:lstStyle>
            <a:lvl1pPr>
              <a:defRPr b="0" i="0" baseline="0">
                <a:solidFill>
                  <a:schemeClr val="bg1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" panose="02000000000000000000" pitchFamily="2" charset="0"/>
              </a:defRPr>
            </a:lvl1pPr>
          </a:lstStyle>
          <a:p>
            <a:r>
              <a:rPr lang="en-US" dirty="0"/>
              <a:t>Item 6</a:t>
            </a:r>
          </a:p>
        </p:txBody>
      </p:sp>
    </p:spTree>
    <p:extLst>
      <p:ext uri="{BB962C8B-B14F-4D97-AF65-F5344CB8AC3E}">
        <p14:creationId xmlns:p14="http://schemas.microsoft.com/office/powerpoint/2010/main" val="302527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8D14E4F-23CD-4F4C-8167-1C986AF48B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36789" y="174205"/>
            <a:ext cx="8460078" cy="545741"/>
          </a:xfrm>
        </p:spPr>
        <p:txBody>
          <a:bodyPr lIns="0"/>
          <a:lstStyle>
            <a:lvl1pPr>
              <a:defRPr>
                <a:solidFill>
                  <a:srgbClr val="FFFFFF"/>
                </a:solidFill>
                <a:latin typeface="Amazon Ember Light"/>
                <a:cs typeface="Amazon Ember Light"/>
              </a:defRPr>
            </a:lvl1pPr>
          </a:lstStyle>
          <a:p>
            <a:pPr lvl="0"/>
            <a:r>
              <a:rPr lang="en-US" dirty="0"/>
              <a:t>Comparison Page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343729" y="1641914"/>
            <a:ext cx="4038600" cy="2579617"/>
          </a:xfrm>
        </p:spPr>
        <p:txBody>
          <a:bodyPr lIns="0" tIns="0" rIns="0" bIns="0"/>
          <a:lstStyle>
            <a:lvl1pPr>
              <a:defRPr b="0" baseline="0">
                <a:solidFill>
                  <a:srgbClr val="FFFFFF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 Light"/>
              </a:defRPr>
            </a:lvl1pPr>
          </a:lstStyle>
          <a:p>
            <a:r>
              <a:rPr lang="en-US" dirty="0"/>
              <a:t>Body copy here (text in this block should align to top of text box)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43729" y="1161502"/>
            <a:ext cx="4035226" cy="380863"/>
          </a:xfrm>
        </p:spPr>
        <p:txBody>
          <a:bodyPr lIns="0"/>
          <a:lstStyle>
            <a:lvl1pPr>
              <a:defRPr b="0" i="0" baseline="0">
                <a:solidFill>
                  <a:srgbClr val="FFFFFF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" panose="02000000000000000000" pitchFamily="2" charset="0"/>
              </a:defRPr>
            </a:lvl1pPr>
          </a:lstStyle>
          <a:p>
            <a:r>
              <a:rPr lang="en-US" dirty="0"/>
              <a:t>Column 1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4563454" y="1641913"/>
            <a:ext cx="4038600" cy="2579617"/>
          </a:xfrm>
        </p:spPr>
        <p:txBody>
          <a:bodyPr lIns="0" tIns="0" rIns="0" bIns="0"/>
          <a:lstStyle>
            <a:lvl1pPr>
              <a:defRPr b="0" baseline="0">
                <a:solidFill>
                  <a:srgbClr val="FFFFFF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 Light"/>
              </a:defRPr>
            </a:lvl1pPr>
          </a:lstStyle>
          <a:p>
            <a:r>
              <a:rPr lang="en-US" dirty="0"/>
              <a:t>Body copy here (text in this block should align to top of text box)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566828" y="1161501"/>
            <a:ext cx="4035226" cy="380863"/>
          </a:xfrm>
        </p:spPr>
        <p:txBody>
          <a:bodyPr lIns="0"/>
          <a:lstStyle>
            <a:lvl1pPr>
              <a:defRPr b="0" i="0" baseline="0">
                <a:solidFill>
                  <a:srgbClr val="FFFFFF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" panose="02000000000000000000" pitchFamily="2" charset="0"/>
              </a:defRPr>
            </a:lvl1pPr>
          </a:lstStyle>
          <a:p>
            <a:r>
              <a:rPr lang="en-US" dirty="0"/>
              <a:t>Column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927AFF-C1F3-CE47-8062-5E82CEA3736A}"/>
              </a:ext>
            </a:extLst>
          </p:cNvPr>
          <p:cNvSpPr txBox="1"/>
          <p:nvPr userDrawn="1"/>
        </p:nvSpPr>
        <p:spPr>
          <a:xfrm>
            <a:off x="3058113" y="4891341"/>
            <a:ext cx="302777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  <a:latin typeface="Amazon Ember"/>
                <a:cs typeface="Amazon Ember"/>
              </a:rPr>
              <a:t>© 2018, Amazon Web Services, Inc. or </a:t>
            </a:r>
            <a:r>
              <a:rPr lang="en-US" sz="700" dirty="0" smtClean="0">
                <a:solidFill>
                  <a:schemeClr val="bg1"/>
                </a:solidFill>
                <a:latin typeface="Amazon Ember"/>
                <a:cs typeface="Amazon Ember"/>
              </a:rPr>
              <a:t>its </a:t>
            </a:r>
            <a:r>
              <a:rPr lang="en-US" sz="700" dirty="0">
                <a:solidFill>
                  <a:schemeClr val="bg1"/>
                </a:solidFill>
                <a:latin typeface="Amazon Ember"/>
                <a:cs typeface="Amazon Ember"/>
              </a:rPr>
              <a:t>a</a:t>
            </a:r>
            <a:r>
              <a:rPr lang="en-US" sz="700" dirty="0" smtClean="0">
                <a:solidFill>
                  <a:schemeClr val="bg1"/>
                </a:solidFill>
                <a:latin typeface="Amazon Ember"/>
                <a:cs typeface="Amazon Ember"/>
              </a:rPr>
              <a:t>ffiliates</a:t>
            </a:r>
            <a:r>
              <a:rPr lang="en-US" sz="700" dirty="0">
                <a:solidFill>
                  <a:schemeClr val="bg1"/>
                </a:solidFill>
                <a:latin typeface="Amazon Ember"/>
                <a:cs typeface="Amazon Ember"/>
              </a:rPr>
              <a:t>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94728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Snipp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8B0E61-CEFF-6044-97E5-834F5D709A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7540"/>
            <a:ext cx="9144000" cy="527103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36789" y="174205"/>
            <a:ext cx="8205304" cy="545741"/>
          </a:xfrm>
        </p:spPr>
        <p:txBody>
          <a:bodyPr lIns="0"/>
          <a:lstStyle>
            <a:lvl1pPr>
              <a:defRPr>
                <a:solidFill>
                  <a:srgbClr val="FFFFFF"/>
                </a:solidFill>
                <a:latin typeface="Amazon Ember Light"/>
                <a:cs typeface="Amazon Ember Light"/>
              </a:defRPr>
            </a:lvl1pPr>
          </a:lstStyle>
          <a:p>
            <a:pPr lvl="0"/>
            <a:r>
              <a:rPr lang="en-US" dirty="0"/>
              <a:t>Code Snippet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342042" y="1654312"/>
            <a:ext cx="8200050" cy="2579617"/>
          </a:xfrm>
        </p:spPr>
        <p:txBody>
          <a:bodyPr lIns="0" tIns="0" rIns="0" bIns="0"/>
          <a:lstStyle>
            <a:lvl1pPr>
              <a:defRPr baseline="0">
                <a:solidFill>
                  <a:srgbClr val="FFFFFF"/>
                </a:solidFill>
                <a:latin typeface="Lucida Console" panose="020B0609040504020204" pitchFamily="49" charset="0"/>
                <a:cs typeface="Lucida Sans Unicode" panose="020B0602030504020204" pitchFamily="34" charset="0"/>
              </a:defRPr>
            </a:lvl1pPr>
          </a:lstStyle>
          <a:p>
            <a:r>
              <a:rPr lang="en-US" dirty="0"/>
              <a:t>lorem ipsum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42041" y="1161502"/>
            <a:ext cx="8200051" cy="380863"/>
          </a:xfrm>
        </p:spPr>
        <p:txBody>
          <a:bodyPr lIns="0"/>
          <a:lstStyle>
            <a:lvl1pPr>
              <a:defRPr b="0" i="0" baseline="0">
                <a:solidFill>
                  <a:srgbClr val="FFFFFF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" panose="02000000000000000000" pitchFamily="2" charset="0"/>
              </a:defRPr>
            </a:lvl1pPr>
          </a:lstStyle>
          <a:p>
            <a:r>
              <a:rPr lang="en-US" dirty="0"/>
              <a:t>Sample </a:t>
            </a:r>
            <a:r>
              <a:rPr lang="en-US" dirty="0" smtClean="0"/>
              <a:t>code</a:t>
            </a:r>
            <a:r>
              <a:rPr lang="en-US" dirty="0"/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927AFF-C1F3-CE47-8062-5E82CEA3736A}"/>
              </a:ext>
            </a:extLst>
          </p:cNvPr>
          <p:cNvSpPr txBox="1"/>
          <p:nvPr userDrawn="1"/>
        </p:nvSpPr>
        <p:spPr>
          <a:xfrm>
            <a:off x="3058113" y="4891341"/>
            <a:ext cx="302777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  <a:latin typeface="Amazon Ember"/>
                <a:cs typeface="Amazon Ember"/>
              </a:rPr>
              <a:t>© 2018, Amazon Web Services, Inc. or </a:t>
            </a:r>
            <a:r>
              <a:rPr lang="en-US" sz="700" dirty="0" smtClean="0">
                <a:solidFill>
                  <a:schemeClr val="bg1"/>
                </a:solidFill>
                <a:latin typeface="Amazon Ember"/>
                <a:cs typeface="Amazon Ember"/>
              </a:rPr>
              <a:t>its </a:t>
            </a:r>
            <a:r>
              <a:rPr lang="en-US" sz="700" dirty="0">
                <a:solidFill>
                  <a:schemeClr val="bg1"/>
                </a:solidFill>
                <a:latin typeface="Amazon Ember"/>
                <a:cs typeface="Amazon Ember"/>
              </a:rPr>
              <a:t>a</a:t>
            </a:r>
            <a:r>
              <a:rPr lang="en-US" sz="700" dirty="0" smtClean="0">
                <a:solidFill>
                  <a:schemeClr val="bg1"/>
                </a:solidFill>
                <a:latin typeface="Amazon Ember"/>
                <a:cs typeface="Amazon Ember"/>
              </a:rPr>
              <a:t>ffiliates</a:t>
            </a:r>
            <a:r>
              <a:rPr lang="en-US" sz="700" dirty="0">
                <a:solidFill>
                  <a:schemeClr val="bg1"/>
                </a:solidFill>
                <a:latin typeface="Amazon Ember"/>
                <a:cs typeface="Amazon Ember"/>
              </a:rPr>
              <a:t>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14733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EC18AB6-47BB-9A4F-A2E7-7AA663C0BC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36789" y="174205"/>
            <a:ext cx="8205304" cy="545741"/>
          </a:xfrm>
        </p:spPr>
        <p:txBody>
          <a:bodyPr lIns="0"/>
          <a:lstStyle>
            <a:lvl1pPr>
              <a:defRPr>
                <a:solidFill>
                  <a:srgbClr val="FFFFFF"/>
                </a:solidFill>
                <a:latin typeface="Amazon Ember Light"/>
                <a:cs typeface="Amazon Ember Light"/>
              </a:defRPr>
            </a:lvl1pPr>
          </a:lstStyle>
          <a:p>
            <a:pPr lvl="0"/>
            <a:r>
              <a:rPr lang="en-US" dirty="0"/>
              <a:t>Three Column Page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336789" y="1802021"/>
            <a:ext cx="2291091" cy="2374160"/>
          </a:xfrm>
        </p:spPr>
        <p:txBody>
          <a:bodyPr lIns="0" tIns="0" rIns="0" bIns="0"/>
          <a:lstStyle>
            <a:lvl1pPr>
              <a:defRPr sz="1600" b="0" baseline="0">
                <a:solidFill>
                  <a:srgbClr val="FFFFFF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 Light"/>
              </a:defRPr>
            </a:lvl1pPr>
          </a:lstStyle>
          <a:p>
            <a:r>
              <a:rPr lang="en-US" dirty="0"/>
              <a:t>Body copy here (text in this block should align to top of text box)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36789" y="1182591"/>
            <a:ext cx="1596825" cy="426825"/>
          </a:xfrm>
        </p:spPr>
        <p:txBody>
          <a:bodyPr lIns="0"/>
          <a:lstStyle>
            <a:lvl1pPr>
              <a:defRPr sz="1800" b="0" i="0" baseline="0">
                <a:solidFill>
                  <a:srgbClr val="FFFFFF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" panose="02000000000000000000" pitchFamily="2" charset="0"/>
              </a:defRPr>
            </a:lvl1pPr>
          </a:lstStyle>
          <a:p>
            <a:r>
              <a:rPr lang="en-US" dirty="0"/>
              <a:t>Column 1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3259799" y="1813583"/>
            <a:ext cx="2291091" cy="2374160"/>
          </a:xfrm>
        </p:spPr>
        <p:txBody>
          <a:bodyPr lIns="0" tIns="0" rIns="0" bIns="0"/>
          <a:lstStyle>
            <a:lvl1pPr>
              <a:defRPr sz="1600" b="0" baseline="0">
                <a:solidFill>
                  <a:srgbClr val="FFFFFF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 Light"/>
              </a:defRPr>
            </a:lvl1pPr>
          </a:lstStyle>
          <a:p>
            <a:r>
              <a:rPr lang="en-US" dirty="0"/>
              <a:t>Body copy here (text in this block should align to top of text box)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3263041" y="1182591"/>
            <a:ext cx="1596825" cy="426825"/>
          </a:xfrm>
        </p:spPr>
        <p:txBody>
          <a:bodyPr lIns="0"/>
          <a:lstStyle>
            <a:lvl1pPr>
              <a:defRPr sz="1800" b="0" i="0" baseline="0">
                <a:solidFill>
                  <a:srgbClr val="FFFFFF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" panose="02000000000000000000" pitchFamily="2" charset="0"/>
              </a:defRPr>
            </a:lvl1pPr>
          </a:lstStyle>
          <a:p>
            <a:r>
              <a:rPr lang="en-US" dirty="0"/>
              <a:t>Column 2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00974" y="1802021"/>
            <a:ext cx="2291091" cy="2374160"/>
          </a:xfrm>
        </p:spPr>
        <p:txBody>
          <a:bodyPr lIns="0" tIns="0" rIns="0" bIns="0"/>
          <a:lstStyle>
            <a:lvl1pPr>
              <a:defRPr sz="1600" b="0" baseline="0">
                <a:solidFill>
                  <a:srgbClr val="FFFFFF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 Light"/>
              </a:defRPr>
            </a:lvl1pPr>
          </a:lstStyle>
          <a:p>
            <a:r>
              <a:rPr lang="en-US" dirty="0"/>
              <a:t>Body copy here (text in this block should align to top of text box)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6189293" y="1182591"/>
            <a:ext cx="1596825" cy="426825"/>
          </a:xfrm>
        </p:spPr>
        <p:txBody>
          <a:bodyPr lIns="0"/>
          <a:lstStyle>
            <a:lvl1pPr>
              <a:defRPr sz="1800" b="0" i="0" baseline="0">
                <a:solidFill>
                  <a:srgbClr val="FFFFFF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" panose="02000000000000000000" pitchFamily="2" charset="0"/>
              </a:defRPr>
            </a:lvl1pPr>
          </a:lstStyle>
          <a:p>
            <a:r>
              <a:rPr lang="en-US" dirty="0"/>
              <a:t>Column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3044B18-D128-FA49-A4AD-4B020D96EC8B}"/>
              </a:ext>
            </a:extLst>
          </p:cNvPr>
          <p:cNvSpPr txBox="1"/>
          <p:nvPr userDrawn="1"/>
        </p:nvSpPr>
        <p:spPr>
          <a:xfrm>
            <a:off x="3058113" y="4891341"/>
            <a:ext cx="302777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  <a:latin typeface="Amazon Ember"/>
                <a:cs typeface="Amazon Ember"/>
              </a:rPr>
              <a:t>© 2018, Amazon Web Services, Inc. or </a:t>
            </a:r>
            <a:r>
              <a:rPr lang="en-US" sz="700" dirty="0" smtClean="0">
                <a:solidFill>
                  <a:schemeClr val="bg1"/>
                </a:solidFill>
                <a:latin typeface="Amazon Ember"/>
                <a:cs typeface="Amazon Ember"/>
              </a:rPr>
              <a:t>its </a:t>
            </a:r>
            <a:r>
              <a:rPr lang="en-US" sz="700" dirty="0">
                <a:solidFill>
                  <a:schemeClr val="bg1"/>
                </a:solidFill>
                <a:latin typeface="Amazon Ember"/>
                <a:cs typeface="Amazon Ember"/>
              </a:rPr>
              <a:t>a</a:t>
            </a:r>
            <a:r>
              <a:rPr lang="en-US" sz="700" dirty="0" smtClean="0">
                <a:solidFill>
                  <a:schemeClr val="bg1"/>
                </a:solidFill>
                <a:latin typeface="Amazon Ember"/>
                <a:cs typeface="Amazon Ember"/>
              </a:rPr>
              <a:t>ffiliates</a:t>
            </a:r>
            <a:r>
              <a:rPr lang="en-US" sz="700" dirty="0">
                <a:solidFill>
                  <a:schemeClr val="bg1"/>
                </a:solidFill>
                <a:latin typeface="Amazon Ember"/>
                <a:cs typeface="Amazon Ember"/>
              </a:rPr>
              <a:t>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7134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6789" y="169332"/>
            <a:ext cx="8205304" cy="8028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</a:t>
            </a:r>
            <a:r>
              <a:rPr lang="en-US" dirty="0" smtClean="0"/>
              <a:t>Edit </a:t>
            </a:r>
            <a:r>
              <a:rPr lang="en-US" dirty="0"/>
              <a:t>Master </a:t>
            </a:r>
            <a:r>
              <a:rPr lang="en-US" dirty="0" smtClean="0"/>
              <a:t>Title </a:t>
            </a:r>
            <a:r>
              <a:rPr lang="en-US" dirty="0"/>
              <a:t>S</a:t>
            </a:r>
            <a:r>
              <a:rPr lang="en-US" dirty="0" smtClean="0"/>
              <a:t>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592" y="1009332"/>
            <a:ext cx="8205304" cy="3553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1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14" r:id="rId2"/>
    <p:sldLayoutId id="2147483695" r:id="rId3"/>
    <p:sldLayoutId id="2147483703" r:id="rId4"/>
    <p:sldLayoutId id="2147483704" r:id="rId5"/>
    <p:sldLayoutId id="2147483710" r:id="rId6"/>
    <p:sldLayoutId id="2147483705" r:id="rId7"/>
    <p:sldLayoutId id="2147483711" r:id="rId8"/>
    <p:sldLayoutId id="2147483706" r:id="rId9"/>
    <p:sldLayoutId id="2147483712" r:id="rId10"/>
    <p:sldLayoutId id="2147483707" r:id="rId11"/>
    <p:sldLayoutId id="2147483708" r:id="rId12"/>
    <p:sldLayoutId id="2147483713" r:id="rId13"/>
    <p:sldLayoutId id="2147483709" r:id="rId14"/>
    <p:sldLayoutId id="2147483694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Amazon Ember Light" panose="020B0403020204020204" pitchFamily="34" charset="0"/>
          <a:ea typeface="Amazon Ember Light" panose="020B0403020204020204" pitchFamily="34" charset="0"/>
          <a:cs typeface="Amazon Ember Light" panose="020B0403020204020204" pitchFamily="34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400" b="0" i="0" kern="1200">
          <a:solidFill>
            <a:schemeClr val="tx1"/>
          </a:solidFill>
          <a:latin typeface="Amazon Ember" panose="02000000000000000000" pitchFamily="2" charset="0"/>
          <a:ea typeface="Amazon Ember" panose="02000000000000000000" pitchFamily="2" charset="0"/>
          <a:cs typeface="Amazon Ember" panose="02000000000000000000" pitchFamily="2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Amazon Ember" panose="02000000000000000000" pitchFamily="2" charset="0"/>
          <a:ea typeface="Amazon Ember" panose="02000000000000000000" pitchFamily="2" charset="0"/>
          <a:cs typeface="Amazon Ember" panose="02000000000000000000" pitchFamily="2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Amazon Ember" panose="02000000000000000000" pitchFamily="2" charset="0"/>
          <a:ea typeface="Amazon Ember" panose="02000000000000000000" pitchFamily="2" charset="0"/>
          <a:cs typeface="Amazon Ember" panose="02000000000000000000" pitchFamily="2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Amazon Ember" panose="02000000000000000000" pitchFamily="2" charset="0"/>
          <a:ea typeface="Amazon Ember" panose="02000000000000000000" pitchFamily="2" charset="0"/>
          <a:cs typeface="Amazon Ember" panose="02000000000000000000" pitchFamily="2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Amazon Ember" panose="02000000000000000000" pitchFamily="2" charset="0"/>
          <a:ea typeface="Amazon Ember" panose="02000000000000000000" pitchFamily="2" charset="0"/>
          <a:cs typeface="Amazon Ember" panose="02000000000000000000" pitchFamily="2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tiff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Steffen Gates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Senior Architect, CTAC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6/</a:t>
            </a:r>
            <a:r>
              <a:rPr lang="en-US" dirty="0" smtClean="0"/>
              <a:t>19/2018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Lambda CI/CD Pipelines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21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09506" y="1460826"/>
            <a:ext cx="7311627" cy="1220498"/>
          </a:xfrm>
        </p:spPr>
        <p:txBody>
          <a:bodyPr/>
          <a:lstStyle/>
          <a:p>
            <a:pPr algn="l"/>
            <a:r>
              <a:rPr lang="en-US" dirty="0" smtClean="0"/>
              <a:t>Automate Everything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973858" y="2071075"/>
            <a:ext cx="5438275" cy="1220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Tx/>
              <a:buNone/>
              <a:defRPr sz="3200" b="1" i="0" kern="1200" baseline="0">
                <a:solidFill>
                  <a:schemeClr val="bg1"/>
                </a:solidFill>
                <a:latin typeface="Amazon Ember Light"/>
                <a:ea typeface="Arial" charset="0"/>
                <a:cs typeface="Amazon Embe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" panose="02000000000000000000" pitchFamily="2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" panose="02000000000000000000" pitchFamily="2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" panose="02000000000000000000" pitchFamily="2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" panose="02000000000000000000" pitchFamily="2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i="1" dirty="0" smtClean="0"/>
              <a:t>but the decision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162710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47630" y="560176"/>
            <a:ext cx="7311627" cy="1928759"/>
          </a:xfrm>
        </p:spPr>
        <p:txBody>
          <a:bodyPr/>
          <a:lstStyle/>
          <a:p>
            <a:r>
              <a:rPr lang="en-US" dirty="0" smtClean="0"/>
              <a:t>Thank You!</a:t>
            </a:r>
          </a:p>
          <a:p>
            <a:r>
              <a:rPr lang="en-US" sz="2800" dirty="0" smtClean="0"/>
              <a:t>Come visit us and ask us how we can help!</a:t>
            </a:r>
            <a:endParaRPr lang="en-US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BB8CE236-8C26-8C41-84CB-259BEC11B8A5}"/>
              </a:ext>
            </a:extLst>
          </p:cNvPr>
          <p:cNvSpPr txBox="1">
            <a:spLocks/>
          </p:cNvSpPr>
          <p:nvPr/>
        </p:nvSpPr>
        <p:spPr>
          <a:xfrm>
            <a:off x="194163" y="2425204"/>
            <a:ext cx="4038600" cy="25796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Tx/>
              <a:buNone/>
              <a:defRPr sz="3200" b="0" i="0" kern="1200" baseline="0">
                <a:solidFill>
                  <a:schemeClr val="bg1"/>
                </a:solidFill>
                <a:latin typeface="Amazon Ember Light"/>
                <a:ea typeface="Arial" charset="0"/>
                <a:cs typeface="Amazon Embe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" panose="02000000000000000000" pitchFamily="2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" panose="02000000000000000000" pitchFamily="2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" panose="02000000000000000000" pitchFamily="2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" panose="02000000000000000000" pitchFamily="2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/>
              <a:t>Steffen </a:t>
            </a:r>
            <a:r>
              <a:rPr lang="en-US" sz="2800" dirty="0" smtClean="0"/>
              <a:t>Gates</a:t>
            </a:r>
          </a:p>
          <a:p>
            <a:pPr algn="l"/>
            <a:r>
              <a:rPr lang="en-US" sz="2800" dirty="0" smtClean="0"/>
              <a:t>Senior Architect at CTAC</a:t>
            </a:r>
          </a:p>
          <a:p>
            <a:pPr algn="l"/>
            <a:r>
              <a:rPr lang="en-US" sz="2800" dirty="0" err="1" smtClean="0"/>
              <a:t>info</a:t>
            </a:r>
            <a:r>
              <a:rPr lang="en-US" sz="2800" dirty="0" err="1" smtClean="0"/>
              <a:t>@ctacorp.com</a:t>
            </a:r>
            <a:endParaRPr lang="en-US" sz="2800" dirty="0" smtClean="0"/>
          </a:p>
          <a:p>
            <a:pPr algn="l"/>
            <a:r>
              <a:rPr lang="en-US" sz="2800" dirty="0" smtClean="0"/>
              <a:t>Booth # 419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40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0006" y="728770"/>
            <a:ext cx="8683362" cy="3719478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      </a:t>
            </a:r>
            <a:endParaRPr lang="en-US" dirty="0"/>
          </a:p>
        </p:txBody>
      </p:sp>
      <p:grpSp>
        <p:nvGrpSpPr>
          <p:cNvPr id="4" name="Shape 140"/>
          <p:cNvGrpSpPr/>
          <p:nvPr/>
        </p:nvGrpSpPr>
        <p:grpSpPr>
          <a:xfrm>
            <a:off x="336789" y="3531397"/>
            <a:ext cx="8312025" cy="623341"/>
            <a:chOff x="505925" y="2529188"/>
            <a:chExt cx="8312025" cy="623341"/>
          </a:xfrm>
        </p:grpSpPr>
        <p:pic>
          <p:nvPicPr>
            <p:cNvPr id="5" name="Shape 141"/>
            <p:cNvPicPr preferRelativeResize="0"/>
            <p:nvPr/>
          </p:nvPicPr>
          <p:blipFill rotWithShape="1">
            <a:blip r:embed="rId2">
              <a:alphaModFix/>
            </a:blip>
            <a:srcRect l="12733" t="14140" r="10372" b="13158"/>
            <a:stretch/>
          </p:blipFill>
          <p:spPr>
            <a:xfrm>
              <a:off x="505925" y="2562402"/>
              <a:ext cx="589025" cy="556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Shape 1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25065" y="2533058"/>
              <a:ext cx="615600" cy="615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Shape 143"/>
            <p:cNvPicPr preferRelativeResize="0"/>
            <p:nvPr/>
          </p:nvPicPr>
          <p:blipFill rotWithShape="1">
            <a:blip r:embed="rId4">
              <a:alphaModFix/>
            </a:blip>
            <a:srcRect l="21928" t="21932" r="21395" b="21394"/>
            <a:stretch/>
          </p:blipFill>
          <p:spPr>
            <a:xfrm>
              <a:off x="1970780" y="2546345"/>
              <a:ext cx="589025" cy="589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Shape 14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689919" y="2546345"/>
              <a:ext cx="589025" cy="589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14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409060" y="2544872"/>
              <a:ext cx="589025" cy="5919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146"/>
            <p:cNvPicPr preferRelativeResize="0"/>
            <p:nvPr/>
          </p:nvPicPr>
          <p:blipFill rotWithShape="1">
            <a:blip r:embed="rId7">
              <a:alphaModFix/>
            </a:blip>
            <a:srcRect l="10570" t="11754" r="11126" b="11114"/>
            <a:stretch/>
          </p:blipFill>
          <p:spPr>
            <a:xfrm>
              <a:off x="4128199" y="2550747"/>
              <a:ext cx="589025" cy="5802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Shape 147"/>
            <p:cNvPicPr preferRelativeResize="0"/>
            <p:nvPr/>
          </p:nvPicPr>
          <p:blipFill rotWithShape="1">
            <a:blip r:embed="rId8">
              <a:alphaModFix/>
            </a:blip>
            <a:srcRect l="11098" t="10227" r="10470" b="10362"/>
            <a:stretch/>
          </p:blipFill>
          <p:spPr>
            <a:xfrm>
              <a:off x="4847339" y="2529188"/>
              <a:ext cx="615600" cy="6233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Shape 148"/>
            <p:cNvPicPr preferRelativeResize="0"/>
            <p:nvPr/>
          </p:nvPicPr>
          <p:blipFill rotWithShape="1">
            <a:blip r:embed="rId9">
              <a:alphaModFix/>
            </a:blip>
            <a:srcRect l="10074" t="12366" r="10598" b="11344"/>
            <a:stretch/>
          </p:blipFill>
          <p:spPr>
            <a:xfrm>
              <a:off x="5593054" y="2544870"/>
              <a:ext cx="615601" cy="591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Shape 149"/>
            <p:cNvPicPr preferRelativeResize="0"/>
            <p:nvPr/>
          </p:nvPicPr>
          <p:blipFill rotWithShape="1">
            <a:blip r:embed="rId10">
              <a:alphaModFix/>
            </a:blip>
            <a:srcRect l="11942" t="11422" r="10555" b="10871"/>
            <a:stretch/>
          </p:blipFill>
          <p:spPr>
            <a:xfrm>
              <a:off x="6338770" y="2545574"/>
              <a:ext cx="589025" cy="5905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Shape 150"/>
            <p:cNvPicPr preferRelativeResize="0"/>
            <p:nvPr/>
          </p:nvPicPr>
          <p:blipFill rotWithShape="1">
            <a:blip r:embed="rId11">
              <a:alphaModFix/>
            </a:blip>
            <a:srcRect l="14835" t="15416" r="14885" b="14950"/>
            <a:stretch/>
          </p:blipFill>
          <p:spPr>
            <a:xfrm>
              <a:off x="7057910" y="2549070"/>
              <a:ext cx="589025" cy="583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Shape 151"/>
            <p:cNvPicPr preferRelativeResize="0"/>
            <p:nvPr/>
          </p:nvPicPr>
          <p:blipFill rotWithShape="1">
            <a:blip r:embed="rId12">
              <a:alphaModFix/>
            </a:blip>
            <a:srcRect t="38317" b="38716"/>
            <a:stretch/>
          </p:blipFill>
          <p:spPr>
            <a:xfrm>
              <a:off x="7777050" y="2721333"/>
              <a:ext cx="1040900" cy="2390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Shape 15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41314" y="862584"/>
            <a:ext cx="6445438" cy="2224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955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E5F33F-089B-894B-8C2B-2FFB4B69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Lambda</a:t>
            </a:r>
            <a:r>
              <a:rPr lang="mr-IN" dirty="0" smtClean="0"/>
              <a:t>…</a:t>
            </a:r>
            <a:r>
              <a:rPr lang="en-US" dirty="0" smtClean="0"/>
              <a:t> Serverless</a:t>
            </a:r>
            <a:r>
              <a:rPr lang="mr-IN" dirty="0" smtClean="0"/>
              <a:t>…</a:t>
            </a:r>
            <a:r>
              <a:rPr lang="en-US" dirty="0" smtClean="0"/>
              <a:t> What?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47CEFF-B452-4F45-921B-252459090682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342041" y="719946"/>
            <a:ext cx="8454826" cy="3982683"/>
          </a:xfrm>
        </p:spPr>
        <p:txBody>
          <a:bodyPr/>
          <a:lstStyle/>
          <a:p>
            <a:pPr marL="342900" indent="-342900" fontAlgn="base">
              <a:buFont typeface="Arial" charset="0"/>
              <a:buChar char="•"/>
            </a:pPr>
            <a:endParaRPr lang="en-US" dirty="0" smtClean="0"/>
          </a:p>
          <a:p>
            <a:pPr marL="342900" indent="-342900" fontAlgn="base">
              <a:buFont typeface="Arial" charset="0"/>
              <a:buChar char="•"/>
            </a:pPr>
            <a:r>
              <a:rPr lang="en-US" dirty="0" smtClean="0"/>
              <a:t>It’s business logic, in the cloud, without the server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US" dirty="0" smtClean="0"/>
              <a:t>Lambda is AWS’s service for </a:t>
            </a:r>
            <a:r>
              <a:rPr lang="en-US" dirty="0" err="1" smtClean="0"/>
              <a:t>serverless</a:t>
            </a:r>
            <a:r>
              <a:rPr lang="en-US" dirty="0" smtClean="0"/>
              <a:t> development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US" dirty="0" smtClean="0"/>
              <a:t>Serverless </a:t>
            </a:r>
            <a:r>
              <a:rPr lang="en-US" dirty="0"/>
              <a:t>isn’t an “if” question anymore, it’s happening now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is the glue for AWS services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US" dirty="0"/>
              <a:t>It is the model for highly scalable, highly available, low cost </a:t>
            </a:r>
            <a:r>
              <a:rPr lang="en-US" dirty="0" smtClean="0"/>
              <a:t>services</a:t>
            </a:r>
          </a:p>
          <a:p>
            <a:pPr marL="342900" indent="-342900" fontAlgn="base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0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E5F33F-089B-894B-8C2B-2FFB4B69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Serverless doesn’t have to be scary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47CEFF-B452-4F45-921B-252459090682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336789" y="1366213"/>
            <a:ext cx="8454826" cy="2215759"/>
          </a:xfrm>
        </p:spPr>
        <p:txBody>
          <a:bodyPr/>
          <a:lstStyle/>
          <a:p>
            <a:pPr marL="342900" indent="-342900" fontAlgn="base">
              <a:buFont typeface="Arial" charset="0"/>
              <a:buChar char="•"/>
            </a:pPr>
            <a:r>
              <a:rPr lang="en-US" dirty="0" smtClean="0"/>
              <a:t>But</a:t>
            </a:r>
            <a:r>
              <a:rPr lang="en-US" dirty="0"/>
              <a:t>… it’s scary! No server? What? How do we maintain control?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0729" y="1911954"/>
            <a:ext cx="3451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fontAlgn="base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CRQs</a:t>
            </a:r>
            <a:endParaRPr lang="en-US" dirty="0">
              <a:solidFill>
                <a:schemeClr val="bg1"/>
              </a:solidFill>
            </a:endParaRPr>
          </a:p>
          <a:p>
            <a:pPr marL="742950" lvl="1" indent="-285750" fontAlgn="base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CCBs</a:t>
            </a:r>
            <a:endParaRPr lang="en-US" dirty="0">
              <a:solidFill>
                <a:schemeClr val="bg1"/>
              </a:solidFill>
            </a:endParaRPr>
          </a:p>
          <a:p>
            <a:pPr marL="742950" lvl="1" indent="-285750" fontAlgn="base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Versioning</a:t>
            </a:r>
            <a:endParaRPr lang="en-US" dirty="0">
              <a:solidFill>
                <a:schemeClr val="bg1"/>
              </a:solidFill>
            </a:endParaRPr>
          </a:p>
          <a:p>
            <a:pPr marL="742950" lvl="1" indent="-285750" fontAlgn="base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Release </a:t>
            </a:r>
            <a:r>
              <a:rPr lang="en-US" dirty="0" smtClean="0">
                <a:solidFill>
                  <a:schemeClr val="bg1"/>
                </a:solidFill>
              </a:rPr>
              <a:t>planning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1016" y="1911954"/>
            <a:ext cx="3451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fontAlgn="base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Audits</a:t>
            </a:r>
            <a:endParaRPr lang="en-US" dirty="0">
              <a:solidFill>
                <a:schemeClr val="bg1"/>
              </a:solidFill>
            </a:endParaRPr>
          </a:p>
          <a:p>
            <a:pPr marL="742950" lvl="1" indent="-285750" fontAlgn="base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Release and </a:t>
            </a:r>
            <a:r>
              <a:rPr lang="en-US" dirty="0" smtClean="0">
                <a:solidFill>
                  <a:schemeClr val="bg1"/>
                </a:solidFill>
              </a:rPr>
              <a:t>rollback</a:t>
            </a:r>
            <a:endParaRPr lang="en-US" dirty="0">
              <a:solidFill>
                <a:schemeClr val="bg1"/>
              </a:solidFill>
            </a:endParaRPr>
          </a:p>
          <a:p>
            <a:pPr marL="742950" lvl="1" indent="-285750" fontAlgn="base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Insight</a:t>
            </a:r>
            <a:endParaRPr lang="en-US" dirty="0">
              <a:solidFill>
                <a:schemeClr val="bg1"/>
              </a:solidFill>
            </a:endParaRPr>
          </a:p>
          <a:p>
            <a:pPr marL="742950" lvl="1" indent="-285750" fontAlgn="base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Governance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19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09506" y="1460826"/>
            <a:ext cx="7311627" cy="1220498"/>
          </a:xfrm>
        </p:spPr>
        <p:txBody>
          <a:bodyPr/>
          <a:lstStyle/>
          <a:p>
            <a:pPr algn="l"/>
            <a:r>
              <a:rPr lang="en-US" dirty="0" smtClean="0"/>
              <a:t>Automate Everything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973858" y="2071075"/>
            <a:ext cx="5438275" cy="1220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Tx/>
              <a:buNone/>
              <a:defRPr sz="3200" b="1" i="0" kern="1200" baseline="0">
                <a:solidFill>
                  <a:schemeClr val="bg1"/>
                </a:solidFill>
                <a:latin typeface="Amazon Ember Light"/>
                <a:ea typeface="Arial" charset="0"/>
                <a:cs typeface="Amazon Embe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" panose="02000000000000000000" pitchFamily="2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" panose="02000000000000000000" pitchFamily="2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" panose="02000000000000000000" pitchFamily="2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  <a:cs typeface="Amazon Ember" panose="02000000000000000000" pitchFamily="2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i="1" dirty="0" smtClean="0"/>
              <a:t>but the decision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70044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E5F33F-089B-894B-8C2B-2FFB4B69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CI/CD?</a:t>
            </a:r>
            <a:endParaRPr lang="en-US" dirty="0"/>
          </a:p>
        </p:txBody>
      </p:sp>
      <p:grpSp>
        <p:nvGrpSpPr>
          <p:cNvPr id="20" name="Shape 174"/>
          <p:cNvGrpSpPr/>
          <p:nvPr/>
        </p:nvGrpSpPr>
        <p:grpSpPr>
          <a:xfrm>
            <a:off x="1621173" y="805666"/>
            <a:ext cx="5777900" cy="285000"/>
            <a:chOff x="1795675" y="1073425"/>
            <a:chExt cx="5777900" cy="285000"/>
          </a:xfrm>
        </p:grpSpPr>
        <p:sp>
          <p:nvSpPr>
            <p:cNvPr id="21" name="Shape 175"/>
            <p:cNvSpPr/>
            <p:nvPr/>
          </p:nvSpPr>
          <p:spPr>
            <a:xfrm>
              <a:off x="1795675" y="1073425"/>
              <a:ext cx="397500" cy="2850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Shape 176"/>
            <p:cNvSpPr/>
            <p:nvPr/>
          </p:nvSpPr>
          <p:spPr>
            <a:xfrm>
              <a:off x="3140775" y="1073425"/>
              <a:ext cx="397500" cy="2850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Shape 177"/>
            <p:cNvSpPr/>
            <p:nvPr/>
          </p:nvSpPr>
          <p:spPr>
            <a:xfrm>
              <a:off x="4485875" y="1073425"/>
              <a:ext cx="397500" cy="2850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178"/>
            <p:cNvSpPr/>
            <p:nvPr/>
          </p:nvSpPr>
          <p:spPr>
            <a:xfrm>
              <a:off x="5830975" y="1073425"/>
              <a:ext cx="397500" cy="2850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179"/>
            <p:cNvSpPr/>
            <p:nvPr/>
          </p:nvSpPr>
          <p:spPr>
            <a:xfrm>
              <a:off x="7176075" y="1073425"/>
              <a:ext cx="397500" cy="2850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6" name="Shape 180"/>
            <p:cNvCxnSpPr/>
            <p:nvPr/>
          </p:nvCxnSpPr>
          <p:spPr>
            <a:xfrm>
              <a:off x="2193175" y="1215925"/>
              <a:ext cx="9477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7" name="Shape 181"/>
            <p:cNvCxnSpPr/>
            <p:nvPr/>
          </p:nvCxnSpPr>
          <p:spPr>
            <a:xfrm>
              <a:off x="3538275" y="1215925"/>
              <a:ext cx="9477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8" name="Shape 182"/>
            <p:cNvCxnSpPr/>
            <p:nvPr/>
          </p:nvCxnSpPr>
          <p:spPr>
            <a:xfrm>
              <a:off x="4883375" y="1215925"/>
              <a:ext cx="9477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9" name="Shape 183"/>
            <p:cNvCxnSpPr/>
            <p:nvPr/>
          </p:nvCxnSpPr>
          <p:spPr>
            <a:xfrm>
              <a:off x="6228475" y="1215925"/>
              <a:ext cx="9477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0" name="Shape 184"/>
            <p:cNvSpPr/>
            <p:nvPr/>
          </p:nvSpPr>
          <p:spPr>
            <a:xfrm>
              <a:off x="2547725" y="1096675"/>
              <a:ext cx="238500" cy="23850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185"/>
            <p:cNvSpPr/>
            <p:nvPr/>
          </p:nvSpPr>
          <p:spPr>
            <a:xfrm>
              <a:off x="5191550" y="1096675"/>
              <a:ext cx="238500" cy="23850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186"/>
            <p:cNvSpPr/>
            <p:nvPr/>
          </p:nvSpPr>
          <p:spPr>
            <a:xfrm>
              <a:off x="4608475" y="1139725"/>
              <a:ext cx="152400" cy="15240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xmlns="" id="{6047CEFF-B452-4F45-921B-252459090682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10793" y="1517468"/>
            <a:ext cx="8454826" cy="3205786"/>
          </a:xfrm>
        </p:spPr>
        <p:txBody>
          <a:bodyPr/>
          <a:lstStyle/>
          <a:p>
            <a:pPr marL="342900" indent="-342900" fontAlgn="base">
              <a:buFont typeface="Arial" charset="0"/>
              <a:buChar char="•"/>
            </a:pPr>
            <a:r>
              <a:rPr lang="en-US" dirty="0"/>
              <a:t>Automate workflow </a:t>
            </a:r>
            <a:r>
              <a:rPr lang="en-US" dirty="0" smtClean="0"/>
              <a:t>from commit, to </a:t>
            </a:r>
            <a:r>
              <a:rPr lang="en-US" dirty="0"/>
              <a:t>testing, staging, </a:t>
            </a:r>
            <a:r>
              <a:rPr lang="en-US" dirty="0" smtClean="0"/>
              <a:t>production</a:t>
            </a:r>
            <a:endParaRPr lang="en-US" dirty="0"/>
          </a:p>
          <a:p>
            <a:pPr marL="342900" indent="-342900" fontAlgn="base">
              <a:buFont typeface="Arial" charset="0"/>
              <a:buChar char="•"/>
            </a:pPr>
            <a:r>
              <a:rPr lang="en-US" dirty="0" smtClean="0"/>
              <a:t>Use of pipelines controls flow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US" dirty="0" smtClean="0"/>
              <a:t>Infrastructure &amp; configuration as code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US" dirty="0" smtClean="0"/>
              <a:t>Reduce </a:t>
            </a:r>
            <a:r>
              <a:rPr lang="en-US" dirty="0"/>
              <a:t>bugs, eliminate human error, reduce downtime during deployment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US" dirty="0"/>
              <a:t>Delegate control </a:t>
            </a:r>
            <a:r>
              <a:rPr lang="en-US" dirty="0" smtClean="0"/>
              <a:t>of </a:t>
            </a:r>
            <a:r>
              <a:rPr lang="en-US" dirty="0"/>
              <a:t>your release process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US" dirty="0"/>
              <a:t>Reduce busy-work</a:t>
            </a:r>
          </a:p>
        </p:txBody>
      </p:sp>
    </p:spTree>
    <p:extLst>
      <p:ext uri="{BB962C8B-B14F-4D97-AF65-F5344CB8AC3E}">
        <p14:creationId xmlns:p14="http://schemas.microsoft.com/office/powerpoint/2010/main" val="148986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E5F33F-089B-894B-8C2B-2FFB4B69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CI/CD for Serverless?</a:t>
            </a:r>
            <a:endParaRPr lang="en-US" dirty="0"/>
          </a:p>
        </p:txBody>
      </p:sp>
      <p:grpSp>
        <p:nvGrpSpPr>
          <p:cNvPr id="20" name="Shape 174"/>
          <p:cNvGrpSpPr/>
          <p:nvPr/>
        </p:nvGrpSpPr>
        <p:grpSpPr>
          <a:xfrm>
            <a:off x="1621173" y="805666"/>
            <a:ext cx="5777900" cy="285000"/>
            <a:chOff x="1795675" y="1073425"/>
            <a:chExt cx="5777900" cy="285000"/>
          </a:xfrm>
        </p:grpSpPr>
        <p:sp>
          <p:nvSpPr>
            <p:cNvPr id="21" name="Shape 175"/>
            <p:cNvSpPr/>
            <p:nvPr/>
          </p:nvSpPr>
          <p:spPr>
            <a:xfrm>
              <a:off x="1795675" y="1073425"/>
              <a:ext cx="397500" cy="2850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Shape 176"/>
            <p:cNvSpPr/>
            <p:nvPr/>
          </p:nvSpPr>
          <p:spPr>
            <a:xfrm>
              <a:off x="3140775" y="1073425"/>
              <a:ext cx="397500" cy="2850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Shape 177"/>
            <p:cNvSpPr/>
            <p:nvPr/>
          </p:nvSpPr>
          <p:spPr>
            <a:xfrm>
              <a:off x="4485875" y="1073425"/>
              <a:ext cx="397500" cy="2850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178"/>
            <p:cNvSpPr/>
            <p:nvPr/>
          </p:nvSpPr>
          <p:spPr>
            <a:xfrm>
              <a:off x="5830975" y="1073425"/>
              <a:ext cx="397500" cy="2850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179"/>
            <p:cNvSpPr/>
            <p:nvPr/>
          </p:nvSpPr>
          <p:spPr>
            <a:xfrm>
              <a:off x="7176075" y="1073425"/>
              <a:ext cx="397500" cy="2850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6" name="Shape 180"/>
            <p:cNvCxnSpPr/>
            <p:nvPr/>
          </p:nvCxnSpPr>
          <p:spPr>
            <a:xfrm>
              <a:off x="2193175" y="1215925"/>
              <a:ext cx="9477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7" name="Shape 181"/>
            <p:cNvCxnSpPr/>
            <p:nvPr/>
          </p:nvCxnSpPr>
          <p:spPr>
            <a:xfrm>
              <a:off x="3538275" y="1215925"/>
              <a:ext cx="9477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8" name="Shape 182"/>
            <p:cNvCxnSpPr/>
            <p:nvPr/>
          </p:nvCxnSpPr>
          <p:spPr>
            <a:xfrm>
              <a:off x="4883375" y="1215925"/>
              <a:ext cx="9477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9" name="Shape 183"/>
            <p:cNvCxnSpPr/>
            <p:nvPr/>
          </p:nvCxnSpPr>
          <p:spPr>
            <a:xfrm>
              <a:off x="6228475" y="1215925"/>
              <a:ext cx="9477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0" name="Shape 184"/>
            <p:cNvSpPr/>
            <p:nvPr/>
          </p:nvSpPr>
          <p:spPr>
            <a:xfrm>
              <a:off x="2547725" y="1096675"/>
              <a:ext cx="238500" cy="23850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185"/>
            <p:cNvSpPr/>
            <p:nvPr/>
          </p:nvSpPr>
          <p:spPr>
            <a:xfrm>
              <a:off x="5191550" y="1096675"/>
              <a:ext cx="238500" cy="23850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186"/>
            <p:cNvSpPr/>
            <p:nvPr/>
          </p:nvSpPr>
          <p:spPr>
            <a:xfrm>
              <a:off x="4608475" y="1139725"/>
              <a:ext cx="152400" cy="15240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xmlns="" id="{6047CEFF-B452-4F45-921B-252459090682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10793" y="1517468"/>
            <a:ext cx="8454826" cy="3205786"/>
          </a:xfrm>
        </p:spPr>
        <p:txBody>
          <a:bodyPr/>
          <a:lstStyle/>
          <a:p>
            <a:pPr marL="342900" indent="-342900" fontAlgn="base">
              <a:buFont typeface="Arial" charset="0"/>
              <a:buChar char="•"/>
            </a:pPr>
            <a:r>
              <a:rPr lang="en-US" dirty="0"/>
              <a:t>A structured, automated, commit-to-deploy pipeline (for Lambda)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US" dirty="0"/>
              <a:t>Run automated tests and automated pre-release tasks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US" dirty="0"/>
              <a:t>Notification hooks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US" dirty="0"/>
              <a:t>Separation of Dev </a:t>
            </a:r>
            <a:r>
              <a:rPr lang="en-US" dirty="0" smtClean="0"/>
              <a:t>/ Stage / </a:t>
            </a:r>
            <a:r>
              <a:rPr lang="en-US" dirty="0"/>
              <a:t>Prod versions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US" dirty="0"/>
              <a:t>Manual approval of releases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US" dirty="0"/>
              <a:t>Automatic promotion of </a:t>
            </a:r>
            <a:r>
              <a:rPr lang="en-US" dirty="0" smtClean="0"/>
              <a:t>versions to production environment </a:t>
            </a:r>
            <a:r>
              <a:rPr lang="en-US" dirty="0"/>
              <a:t>on approval</a:t>
            </a:r>
          </a:p>
        </p:txBody>
      </p:sp>
    </p:spTree>
    <p:extLst>
      <p:ext uri="{BB962C8B-B14F-4D97-AF65-F5344CB8AC3E}">
        <p14:creationId xmlns:p14="http://schemas.microsoft.com/office/powerpoint/2010/main" val="142822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211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017" y="325399"/>
            <a:ext cx="641126" cy="603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21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529" y="1420137"/>
            <a:ext cx="641126" cy="6031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215"/>
          <p:cNvSpPr/>
          <p:nvPr/>
        </p:nvSpPr>
        <p:spPr>
          <a:xfrm>
            <a:off x="639975" y="1048713"/>
            <a:ext cx="3793800" cy="33372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216"/>
          <p:cNvSpPr/>
          <p:nvPr/>
        </p:nvSpPr>
        <p:spPr>
          <a:xfrm>
            <a:off x="2028988" y="2237138"/>
            <a:ext cx="978600" cy="5706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S3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" name="Shape 217"/>
          <p:cNvSpPr/>
          <p:nvPr/>
        </p:nvSpPr>
        <p:spPr>
          <a:xfrm>
            <a:off x="5744025" y="1101938"/>
            <a:ext cx="2462700" cy="3284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218"/>
          <p:cNvSpPr/>
          <p:nvPr/>
        </p:nvSpPr>
        <p:spPr>
          <a:xfrm>
            <a:off x="3172300" y="1090438"/>
            <a:ext cx="1215300" cy="3241800"/>
          </a:xfrm>
          <a:prstGeom prst="rect">
            <a:avLst/>
          </a:prstGeom>
          <a:solidFill>
            <a:srgbClr val="666666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Shape 219"/>
          <p:cNvSpPr/>
          <p:nvPr/>
        </p:nvSpPr>
        <p:spPr>
          <a:xfrm>
            <a:off x="3283613" y="1146901"/>
            <a:ext cx="978600" cy="3897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Proxima Nova"/>
                <a:ea typeface="Proxima Nova"/>
                <a:cs typeface="Proxima Nova"/>
                <a:sym typeface="Proxima Nova"/>
              </a:rPr>
              <a:t>Checkout</a:t>
            </a:r>
            <a:endParaRPr sz="1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" name="Shape 220"/>
          <p:cNvSpPr/>
          <p:nvPr/>
        </p:nvSpPr>
        <p:spPr>
          <a:xfrm>
            <a:off x="3283613" y="1692026"/>
            <a:ext cx="978600" cy="3897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Proxima Nova"/>
                <a:ea typeface="Proxima Nova"/>
                <a:cs typeface="Proxima Nova"/>
                <a:sym typeface="Proxima Nova"/>
              </a:rPr>
              <a:t>Build/Test</a:t>
            </a:r>
            <a:endParaRPr sz="1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" name="Shape 221"/>
          <p:cNvSpPr/>
          <p:nvPr/>
        </p:nvSpPr>
        <p:spPr>
          <a:xfrm>
            <a:off x="3283600" y="2237151"/>
            <a:ext cx="978600" cy="3897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Proxima Nova"/>
                <a:ea typeface="Proxima Nova"/>
                <a:cs typeface="Proxima Nova"/>
                <a:sym typeface="Proxima Nova"/>
              </a:rPr>
              <a:t>Create Change Set</a:t>
            </a:r>
            <a:endParaRPr sz="11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" name="Shape 222"/>
          <p:cNvSpPr/>
          <p:nvPr/>
        </p:nvSpPr>
        <p:spPr>
          <a:xfrm>
            <a:off x="3283613" y="2782276"/>
            <a:ext cx="978600" cy="3897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Execute Change Set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" name="Shape 223"/>
          <p:cNvSpPr/>
          <p:nvPr/>
        </p:nvSpPr>
        <p:spPr>
          <a:xfrm>
            <a:off x="3283613" y="3327401"/>
            <a:ext cx="978600" cy="3897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Proxima Nova"/>
                <a:ea typeface="Proxima Nova"/>
                <a:cs typeface="Proxima Nova"/>
                <a:sym typeface="Proxima Nova"/>
              </a:rPr>
              <a:t>Approve</a:t>
            </a:r>
            <a:endParaRPr sz="1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" name="Shape 224"/>
          <p:cNvSpPr/>
          <p:nvPr/>
        </p:nvSpPr>
        <p:spPr>
          <a:xfrm>
            <a:off x="3283613" y="3872526"/>
            <a:ext cx="978600" cy="3897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Proxima Nova"/>
                <a:ea typeface="Proxima Nova"/>
                <a:cs typeface="Proxima Nova"/>
                <a:sym typeface="Proxima Nova"/>
              </a:rPr>
              <a:t>Promote</a:t>
            </a:r>
            <a:endParaRPr sz="1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6" name="Shape 225"/>
          <p:cNvCxnSpPr/>
          <p:nvPr/>
        </p:nvCxnSpPr>
        <p:spPr>
          <a:xfrm>
            <a:off x="3772913" y="1536601"/>
            <a:ext cx="0" cy="1554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" name="Shape 226"/>
          <p:cNvCxnSpPr/>
          <p:nvPr/>
        </p:nvCxnSpPr>
        <p:spPr>
          <a:xfrm>
            <a:off x="3772913" y="2081726"/>
            <a:ext cx="0" cy="1554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" name="Shape 227"/>
          <p:cNvCxnSpPr/>
          <p:nvPr/>
        </p:nvCxnSpPr>
        <p:spPr>
          <a:xfrm>
            <a:off x="3772900" y="2626851"/>
            <a:ext cx="0" cy="1554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" name="Shape 228"/>
          <p:cNvCxnSpPr/>
          <p:nvPr/>
        </p:nvCxnSpPr>
        <p:spPr>
          <a:xfrm>
            <a:off x="3772913" y="3171976"/>
            <a:ext cx="0" cy="1554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" name="Shape 229"/>
          <p:cNvCxnSpPr/>
          <p:nvPr/>
        </p:nvCxnSpPr>
        <p:spPr>
          <a:xfrm>
            <a:off x="3772913" y="3717101"/>
            <a:ext cx="0" cy="1554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" name="Shape 230"/>
          <p:cNvCxnSpPr/>
          <p:nvPr/>
        </p:nvCxnSpPr>
        <p:spPr>
          <a:xfrm flipH="1">
            <a:off x="2518313" y="1886876"/>
            <a:ext cx="765300" cy="350400"/>
          </a:xfrm>
          <a:prstGeom prst="bentConnector2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" name="Shape 231"/>
          <p:cNvSpPr/>
          <p:nvPr/>
        </p:nvSpPr>
        <p:spPr>
          <a:xfrm>
            <a:off x="5906325" y="1243063"/>
            <a:ext cx="816300" cy="5706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Proxima Nova"/>
                <a:ea typeface="Proxima Nova"/>
                <a:cs typeface="Proxima Nova"/>
                <a:sym typeface="Proxima Nova"/>
              </a:rPr>
              <a:t>Dev Stage</a:t>
            </a:r>
            <a:endParaRPr sz="16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" name="Shape 232"/>
          <p:cNvSpPr/>
          <p:nvPr/>
        </p:nvSpPr>
        <p:spPr>
          <a:xfrm>
            <a:off x="7228125" y="1243063"/>
            <a:ext cx="816300" cy="5706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Prod Stage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" name="Shape 233"/>
          <p:cNvSpPr/>
          <p:nvPr/>
        </p:nvSpPr>
        <p:spPr>
          <a:xfrm>
            <a:off x="5906325" y="2177913"/>
            <a:ext cx="2138100" cy="5706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API Gateway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" name="Shape 234"/>
          <p:cNvSpPr/>
          <p:nvPr/>
        </p:nvSpPr>
        <p:spPr>
          <a:xfrm>
            <a:off x="5906325" y="3087288"/>
            <a:ext cx="864000" cy="5706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Proxima Nova"/>
                <a:ea typeface="Proxima Nova"/>
                <a:cs typeface="Proxima Nova"/>
                <a:sym typeface="Proxima Nova"/>
              </a:rPr>
              <a:t>Lambda Dev Alias</a:t>
            </a:r>
            <a:endParaRPr sz="13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" name="Shape 235"/>
          <p:cNvSpPr/>
          <p:nvPr/>
        </p:nvSpPr>
        <p:spPr>
          <a:xfrm>
            <a:off x="7128525" y="3088017"/>
            <a:ext cx="915900" cy="5706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Proxima Nova"/>
                <a:ea typeface="Proxima Nova"/>
                <a:cs typeface="Proxima Nova"/>
                <a:sym typeface="Proxima Nova"/>
              </a:rPr>
              <a:t>Lambda Prod Alias</a:t>
            </a:r>
            <a:endParaRPr sz="13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8" name="Shape 237"/>
          <p:cNvCxnSpPr/>
          <p:nvPr/>
        </p:nvCxnSpPr>
        <p:spPr>
          <a:xfrm rot="-5400000" flipH="1">
            <a:off x="7489130" y="1095001"/>
            <a:ext cx="295500" cy="600"/>
          </a:xfrm>
          <a:prstGeom prst="curvedConnector3">
            <a:avLst>
              <a:gd name="adj1" fmla="val 50002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" name="Shape 238"/>
          <p:cNvCxnSpPr/>
          <p:nvPr/>
        </p:nvCxnSpPr>
        <p:spPr>
          <a:xfrm>
            <a:off x="6770325" y="3372588"/>
            <a:ext cx="358200" cy="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" name="Shape 239"/>
          <p:cNvSpPr txBox="1"/>
          <p:nvPr/>
        </p:nvSpPr>
        <p:spPr>
          <a:xfrm>
            <a:off x="4571988" y="919713"/>
            <a:ext cx="915900" cy="5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Release Manager</a:t>
            </a:r>
            <a:endParaRPr sz="1200" dirty="0">
              <a:solidFill>
                <a:schemeClr val="bg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" name="Shape 240"/>
          <p:cNvSpPr txBox="1"/>
          <p:nvPr/>
        </p:nvSpPr>
        <p:spPr>
          <a:xfrm>
            <a:off x="7957143" y="428664"/>
            <a:ext cx="915900" cy="3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End User</a:t>
            </a:r>
            <a:endParaRPr sz="1200" dirty="0">
              <a:solidFill>
                <a:schemeClr val="bg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" name="Shape 241"/>
          <p:cNvSpPr txBox="1"/>
          <p:nvPr/>
        </p:nvSpPr>
        <p:spPr>
          <a:xfrm>
            <a:off x="605499" y="4020538"/>
            <a:ext cx="2285125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CloudFormation</a:t>
            </a:r>
            <a:r>
              <a:rPr lang="en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Stack</a:t>
            </a:r>
            <a:endParaRPr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" name="Shape 242"/>
          <p:cNvSpPr txBox="1"/>
          <p:nvPr/>
        </p:nvSpPr>
        <p:spPr>
          <a:xfrm>
            <a:off x="5694074" y="4044838"/>
            <a:ext cx="2432397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CloudFormation</a:t>
            </a:r>
            <a:r>
              <a:rPr lang="en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Stack</a:t>
            </a:r>
            <a:endParaRPr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4" name="Shape 243"/>
          <p:cNvCxnSpPr/>
          <p:nvPr/>
        </p:nvCxnSpPr>
        <p:spPr>
          <a:xfrm>
            <a:off x="6314475" y="1813663"/>
            <a:ext cx="0" cy="3435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" name="Shape 244"/>
          <p:cNvCxnSpPr/>
          <p:nvPr/>
        </p:nvCxnSpPr>
        <p:spPr>
          <a:xfrm>
            <a:off x="7636275" y="1813663"/>
            <a:ext cx="0" cy="3387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" name="Shape 245"/>
          <p:cNvCxnSpPr/>
          <p:nvPr/>
        </p:nvCxnSpPr>
        <p:spPr>
          <a:xfrm>
            <a:off x="6298350" y="2755388"/>
            <a:ext cx="4800" cy="3108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" name="Shape 246"/>
          <p:cNvCxnSpPr/>
          <p:nvPr/>
        </p:nvCxnSpPr>
        <p:spPr>
          <a:xfrm>
            <a:off x="7638536" y="2750738"/>
            <a:ext cx="9300" cy="3153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" name="Shape 247"/>
          <p:cNvSpPr txBox="1"/>
          <p:nvPr/>
        </p:nvSpPr>
        <p:spPr>
          <a:xfrm rot="5400000">
            <a:off x="2421262" y="3558675"/>
            <a:ext cx="1342775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CodePipeline</a:t>
            </a:r>
            <a:endParaRPr sz="16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9" name="Shape 248"/>
          <p:cNvCxnSpPr/>
          <p:nvPr/>
        </p:nvCxnSpPr>
        <p:spPr>
          <a:xfrm rot="-5400000" flipH="1">
            <a:off x="2816188" y="2509838"/>
            <a:ext cx="169500" cy="765300"/>
          </a:xfrm>
          <a:prstGeom prst="bentConnector2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" name="Shape 249"/>
          <p:cNvCxnSpPr/>
          <p:nvPr/>
        </p:nvCxnSpPr>
        <p:spPr>
          <a:xfrm rot="10800000" flipH="1">
            <a:off x="4262213" y="3372576"/>
            <a:ext cx="1644000" cy="694800"/>
          </a:xfrm>
          <a:prstGeom prst="bentConnector3">
            <a:avLst>
              <a:gd name="adj1" fmla="val 50003"/>
            </a:avLst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" name="Shape 250"/>
          <p:cNvCxnSpPr/>
          <p:nvPr/>
        </p:nvCxnSpPr>
        <p:spPr>
          <a:xfrm rot="10800000" flipH="1">
            <a:off x="5141650" y="1415213"/>
            <a:ext cx="751500" cy="3144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" name="Shape 251"/>
          <p:cNvSpPr/>
          <p:nvPr/>
        </p:nvSpPr>
        <p:spPr>
          <a:xfrm>
            <a:off x="766913" y="1795551"/>
            <a:ext cx="978600" cy="5706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Cloud9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" name="Shape 252"/>
          <p:cNvSpPr txBox="1"/>
          <p:nvPr/>
        </p:nvSpPr>
        <p:spPr>
          <a:xfrm>
            <a:off x="674213" y="2315172"/>
            <a:ext cx="13548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For Development</a:t>
            </a:r>
            <a:endParaRPr sz="10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44" name="Shape 253"/>
          <p:cNvCxnSpPr>
            <a:stCxn id="42" idx="3"/>
            <a:endCxn id="45" idx="2"/>
          </p:cNvCxnSpPr>
          <p:nvPr/>
        </p:nvCxnSpPr>
        <p:spPr>
          <a:xfrm flipV="1">
            <a:off x="1745513" y="1539701"/>
            <a:ext cx="247074" cy="541150"/>
          </a:xfrm>
          <a:prstGeom prst="bentConnector2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45" name="Shape 254"/>
          <p:cNvSpPr/>
          <p:nvPr/>
        </p:nvSpPr>
        <p:spPr>
          <a:xfrm>
            <a:off x="1315187" y="1150001"/>
            <a:ext cx="1354800" cy="3897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Proxima Nova"/>
                <a:ea typeface="Proxima Nova"/>
                <a:cs typeface="Proxima Nova"/>
                <a:sym typeface="Proxima Nova"/>
              </a:rPr>
              <a:t>CodeCommit</a:t>
            </a:r>
            <a:endParaRPr sz="16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46" name="Shape 255"/>
          <p:cNvCxnSpPr>
            <a:stCxn id="45" idx="3"/>
            <a:endCxn id="10" idx="1"/>
          </p:cNvCxnSpPr>
          <p:nvPr/>
        </p:nvCxnSpPr>
        <p:spPr>
          <a:xfrm flipV="1">
            <a:off x="2669987" y="1341751"/>
            <a:ext cx="613626" cy="31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7" name="Shape 256"/>
          <p:cNvCxnSpPr/>
          <p:nvPr/>
        </p:nvCxnSpPr>
        <p:spPr>
          <a:xfrm rot="10800000" flipH="1">
            <a:off x="4262213" y="2744026"/>
            <a:ext cx="1481700" cy="233100"/>
          </a:xfrm>
          <a:prstGeom prst="bentConnector3">
            <a:avLst>
              <a:gd name="adj1" fmla="val 63713"/>
            </a:avLst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8" name="Shape 257"/>
          <p:cNvSpPr/>
          <p:nvPr/>
        </p:nvSpPr>
        <p:spPr>
          <a:xfrm>
            <a:off x="5904000" y="1642288"/>
            <a:ext cx="97500" cy="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Shape 258"/>
          <p:cNvSpPr/>
          <p:nvPr/>
        </p:nvSpPr>
        <p:spPr>
          <a:xfrm>
            <a:off x="3283436" y="3334964"/>
            <a:ext cx="978600" cy="3897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Proxima Nova"/>
                <a:ea typeface="Proxima Nova"/>
                <a:cs typeface="Proxima Nova"/>
                <a:sym typeface="Proxima Nova"/>
              </a:rPr>
              <a:t>Approve</a:t>
            </a:r>
            <a:endParaRPr sz="1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7" name="Shape 236"/>
          <p:cNvCxnSpPr/>
          <p:nvPr/>
        </p:nvCxnSpPr>
        <p:spPr>
          <a:xfrm rot="5400000">
            <a:off x="3865642" y="2438739"/>
            <a:ext cx="1479900" cy="687000"/>
          </a:xfrm>
          <a:prstGeom prst="bentConnector2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19351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5563606-7944-0A4A-8BAA-4414A2A48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 Approval Process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89" y="845647"/>
            <a:ext cx="1650140" cy="416177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1065654" y="2590618"/>
            <a:ext cx="1203158" cy="1534495"/>
          </a:xfrm>
          <a:prstGeom prst="line">
            <a:avLst/>
          </a:prstGeom>
          <a:ln>
            <a:solidFill>
              <a:srgbClr val="0070C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58779" y="4475747"/>
            <a:ext cx="1210033" cy="275628"/>
          </a:xfrm>
          <a:prstGeom prst="line">
            <a:avLst/>
          </a:prstGeom>
          <a:ln>
            <a:solidFill>
              <a:srgbClr val="0070C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812" y="2605075"/>
            <a:ext cx="2870200" cy="2146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77" y="1566331"/>
            <a:ext cx="4159446" cy="22700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Curved Connector 17"/>
          <p:cNvCxnSpPr>
            <a:endCxn id="12" idx="1"/>
          </p:cNvCxnSpPr>
          <p:nvPr/>
        </p:nvCxnSpPr>
        <p:spPr>
          <a:xfrm rot="5400000" flipH="1" flipV="1">
            <a:off x="2983738" y="2979203"/>
            <a:ext cx="1526898" cy="971179"/>
          </a:xfrm>
          <a:prstGeom prst="curvedConnector2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9277" y="3445520"/>
            <a:ext cx="1358384" cy="16979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812" y="816214"/>
            <a:ext cx="2476500" cy="1574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8" name="Curved Connector 27"/>
          <p:cNvCxnSpPr>
            <a:endCxn id="21" idx="3"/>
          </p:cNvCxnSpPr>
          <p:nvPr/>
        </p:nvCxnSpPr>
        <p:spPr>
          <a:xfrm rot="10800000">
            <a:off x="4745312" y="1603614"/>
            <a:ext cx="2245852" cy="1861180"/>
          </a:xfrm>
          <a:prstGeom prst="curvedConnector3">
            <a:avLst>
              <a:gd name="adj1" fmla="val 50000"/>
            </a:avLst>
          </a:prstGeom>
          <a:ln w="762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88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ckTemplate-AW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Mod val="50000"/>
          </a:schemeClr>
        </a:solidFill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WS_Deck_Template.potx" id="{956C5B2E-0233-4212-9383-50A039694C0C}" vid="{0176EEA5-D87D-4097-B356-86DC884F45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6A3D6C04DFD740953BA1B2B9E62D60" ma:contentTypeVersion="0" ma:contentTypeDescription="Create a new document." ma:contentTypeScope="" ma:versionID="26617cd14cd3af163c0e97ff614e520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705B35A6-8B52-46A5-AE45-B98C6459DC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A3258A-222C-4488-825E-7520D001FB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597C89A-FD0C-431E-81F6-90225B937683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2249</TotalTime>
  <Words>268</Words>
  <Application>Microsoft Macintosh PowerPoint</Application>
  <PresentationFormat>On-screen Show (16:9)</PresentationFormat>
  <Paragraphs>69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Amazon Ember</vt:lpstr>
      <vt:lpstr>Amazon Ember Light</vt:lpstr>
      <vt:lpstr>Calibri</vt:lpstr>
      <vt:lpstr>Lucida Console</vt:lpstr>
      <vt:lpstr>Lucida Sans Unicode</vt:lpstr>
      <vt:lpstr>Proxima Nova</vt:lpstr>
      <vt:lpstr>Arial</vt:lpstr>
      <vt:lpstr>DeckTemplate-AWS</vt:lpstr>
      <vt:lpstr>PowerPoint Presentation</vt:lpstr>
      <vt:lpstr>PowerPoint Presentation</vt:lpstr>
      <vt:lpstr>Lambda… Serverless… What?</vt:lpstr>
      <vt:lpstr>Serverless doesn’t have to be scary</vt:lpstr>
      <vt:lpstr>PowerPoint Presentation</vt:lpstr>
      <vt:lpstr>What is CI/CD?</vt:lpstr>
      <vt:lpstr>Why CI/CD for Serverless?</vt:lpstr>
      <vt:lpstr>PowerPoint Presentation</vt:lpstr>
      <vt:lpstr>Pipeline Approval Process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Aaron Stowell</cp:lastModifiedBy>
  <cp:revision>143</cp:revision>
  <dcterms:created xsi:type="dcterms:W3CDTF">2015-11-23T23:45:57Z</dcterms:created>
  <dcterms:modified xsi:type="dcterms:W3CDTF">2018-09-28T17:20:15Z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0x010100D26A3D6C04DFD740953BA1B2B9E62D60</vt:lpwstr>
  </property>
</Properties>
</file>